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3" r:id="rId2"/>
    <p:sldId id="267" r:id="rId3"/>
    <p:sldId id="264" r:id="rId4"/>
    <p:sldId id="265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5" autoAdjust="0"/>
    <p:restoredTop sz="94657" autoAdjust="0"/>
  </p:normalViewPr>
  <p:slideViewPr>
    <p:cSldViewPr snapToGrid="0">
      <p:cViewPr varScale="1">
        <p:scale>
          <a:sx n="113" d="100"/>
          <a:sy n="113" d="100"/>
        </p:scale>
        <p:origin x="14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64BE-B2B1-41F1-8E49-680CE69A469B}" type="datetimeFigureOut">
              <a:rPr lang="zh-TW" altLang="en-US" smtClean="0"/>
              <a:t>2025/7/9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EC83-78E3-4210-8466-B817C23B05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5622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64BE-B2B1-41F1-8E49-680CE69A469B}" type="datetimeFigureOut">
              <a:rPr lang="zh-TW" altLang="en-US" smtClean="0"/>
              <a:t>2025/7/9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EC83-78E3-4210-8466-B817C23B05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6551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64BE-B2B1-41F1-8E49-680CE69A469B}" type="datetimeFigureOut">
              <a:rPr lang="zh-TW" altLang="en-US" smtClean="0"/>
              <a:t>2025/7/9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EC83-78E3-4210-8466-B817C23B05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5267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64BE-B2B1-41F1-8E49-680CE69A469B}" type="datetimeFigureOut">
              <a:rPr lang="zh-TW" altLang="en-US" smtClean="0"/>
              <a:t>2025/7/9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EC83-78E3-4210-8466-B817C23B05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508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64BE-B2B1-41F1-8E49-680CE69A469B}" type="datetimeFigureOut">
              <a:rPr lang="zh-TW" altLang="en-US" smtClean="0"/>
              <a:t>2025/7/9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EC83-78E3-4210-8466-B817C23B05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2635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64BE-B2B1-41F1-8E49-680CE69A469B}" type="datetimeFigureOut">
              <a:rPr lang="zh-TW" altLang="en-US" smtClean="0"/>
              <a:t>2025/7/9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EC83-78E3-4210-8466-B817C23B05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6599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64BE-B2B1-41F1-8E49-680CE69A469B}" type="datetimeFigureOut">
              <a:rPr lang="zh-TW" altLang="en-US" smtClean="0"/>
              <a:t>2025/7/9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EC83-78E3-4210-8466-B817C23B05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8350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64BE-B2B1-41F1-8E49-680CE69A469B}" type="datetimeFigureOut">
              <a:rPr lang="zh-TW" altLang="en-US" smtClean="0"/>
              <a:t>2025/7/9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EC83-78E3-4210-8466-B817C23B05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1063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64BE-B2B1-41F1-8E49-680CE69A469B}" type="datetimeFigureOut">
              <a:rPr lang="zh-TW" altLang="en-US" smtClean="0"/>
              <a:t>2025/7/9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EC83-78E3-4210-8466-B817C23B05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5877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64BE-B2B1-41F1-8E49-680CE69A469B}" type="datetimeFigureOut">
              <a:rPr lang="zh-TW" altLang="en-US" smtClean="0"/>
              <a:t>2025/7/9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EC83-78E3-4210-8466-B817C23B05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147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64BE-B2B1-41F1-8E49-680CE69A469B}" type="datetimeFigureOut">
              <a:rPr lang="zh-TW" altLang="en-US" smtClean="0"/>
              <a:t>2025/7/9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EC83-78E3-4210-8466-B817C23B05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288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A64BE-B2B1-41F1-8E49-680CE69A469B}" type="datetimeFigureOut">
              <a:rPr lang="zh-TW" altLang="en-US" smtClean="0"/>
              <a:t>2025/7/9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4EC83-78E3-4210-8466-B817C23B05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7942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image" Target="../media/image3.png"/><Relationship Id="rId7" Type="http://schemas.microsoft.com/office/2007/relationships/hdphoto" Target="../media/hdphoto2.wdp"/><Relationship Id="rId12" Type="http://schemas.openxmlformats.org/officeDocument/2006/relationships/image" Target="../media/image9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8.gif"/><Relationship Id="rId5" Type="http://schemas.openxmlformats.org/officeDocument/2006/relationships/image" Target="../media/image1.gif"/><Relationship Id="rId10" Type="http://schemas.openxmlformats.org/officeDocument/2006/relationships/image" Target="../media/image7.gif"/><Relationship Id="rId4" Type="http://schemas.microsoft.com/office/2007/relationships/hdphoto" Target="../media/hdphoto1.wdp"/><Relationship Id="rId9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13" Type="http://schemas.openxmlformats.org/officeDocument/2006/relationships/image" Target="../media/image16.gif"/><Relationship Id="rId3" Type="http://schemas.microsoft.com/office/2007/relationships/hdphoto" Target="../media/hdphoto1.wdp"/><Relationship Id="rId7" Type="http://schemas.openxmlformats.org/officeDocument/2006/relationships/image" Target="../media/image14.gif"/><Relationship Id="rId12" Type="http://schemas.openxmlformats.org/officeDocument/2006/relationships/image" Target="../media/image5.gif"/><Relationship Id="rId2" Type="http://schemas.openxmlformats.org/officeDocument/2006/relationships/image" Target="../media/image3.png"/><Relationship Id="rId16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gif"/><Relationship Id="rId11" Type="http://schemas.openxmlformats.org/officeDocument/2006/relationships/image" Target="../media/image7.gif"/><Relationship Id="rId5" Type="http://schemas.openxmlformats.org/officeDocument/2006/relationships/image" Target="../media/image12.png"/><Relationship Id="rId15" Type="http://schemas.openxmlformats.org/officeDocument/2006/relationships/image" Target="../media/image17.png"/><Relationship Id="rId10" Type="http://schemas.openxmlformats.org/officeDocument/2006/relationships/image" Target="../media/image15.gif"/><Relationship Id="rId4" Type="http://schemas.openxmlformats.org/officeDocument/2006/relationships/image" Target="../media/image11.png"/><Relationship Id="rId9" Type="http://schemas.openxmlformats.org/officeDocument/2006/relationships/image" Target="../media/image6.gif"/><Relationship Id="rId1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101F6BF-97B4-4027-A9D5-29C242D396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557864"/>
            <a:ext cx="7772400" cy="678269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實驗室平面配置圖繪製說明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87899B5-7A8A-4796-A8BB-0D86635F80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1557867"/>
            <a:ext cx="8001000" cy="4742269"/>
          </a:xfrm>
        </p:spPr>
        <p:txBody>
          <a:bodyPr>
            <a:normAutofit/>
          </a:bodyPr>
          <a:lstStyle/>
          <a:p>
            <a:pPr algn="l"/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一、請自行使用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Word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或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PPT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軟體完成繪製。</a:t>
            </a: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l"/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二、繪製平面圖之資訊須包含下列項目：</a:t>
            </a: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62800" algn="l"/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、實驗室負責人、實驗室名稱及編號。</a:t>
            </a: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62800" algn="l"/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二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、實驗室外圍尺寸標示，請依相對比例繪製。</a:t>
            </a:r>
          </a:p>
          <a:p>
            <a:pPr marL="262800" algn="l"/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三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、標記出入口及逃生方向，另實驗室之指北方向標示於右下角。</a:t>
            </a: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62800" algn="l"/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四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、標記滅火器及急救箱位置。</a:t>
            </a: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62800" algn="l"/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五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、設施標示，如抽風櫃、實驗桌、藥品櫃、沖淋設備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水槽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等。</a:t>
            </a:r>
          </a:p>
          <a:p>
            <a:pPr marL="262800" algn="l"/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六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、標記化學藥品櫃位置及其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GHS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特性。</a:t>
            </a:r>
          </a:p>
          <a:p>
            <a:pPr marL="262800" algn="l"/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七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、標記化學品清單及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SDS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位置。</a:t>
            </a: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l"/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三、無化學品之實驗室須包含上述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二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三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四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項目。</a:t>
            </a: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21560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B56A8BCF-5BE3-4DAF-A3A8-5B82DF8001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668405"/>
              </p:ext>
            </p:extLst>
          </p:nvPr>
        </p:nvGraphicFramePr>
        <p:xfrm>
          <a:off x="274182" y="236279"/>
          <a:ext cx="8483675" cy="79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561">
                  <a:extLst>
                    <a:ext uri="{9D8B030D-6E8A-4147-A177-3AD203B41FA5}">
                      <a16:colId xmlns:a16="http://schemas.microsoft.com/office/drawing/2014/main" val="238413550"/>
                    </a:ext>
                  </a:extLst>
                </a:gridCol>
                <a:gridCol w="2507701">
                  <a:extLst>
                    <a:ext uri="{9D8B030D-6E8A-4147-A177-3AD203B41FA5}">
                      <a16:colId xmlns:a16="http://schemas.microsoft.com/office/drawing/2014/main" val="3983812050"/>
                    </a:ext>
                  </a:extLst>
                </a:gridCol>
                <a:gridCol w="898664">
                  <a:extLst>
                    <a:ext uri="{9D8B030D-6E8A-4147-A177-3AD203B41FA5}">
                      <a16:colId xmlns:a16="http://schemas.microsoft.com/office/drawing/2014/main" val="4219836019"/>
                    </a:ext>
                  </a:extLst>
                </a:gridCol>
                <a:gridCol w="1642686">
                  <a:extLst>
                    <a:ext uri="{9D8B030D-6E8A-4147-A177-3AD203B41FA5}">
                      <a16:colId xmlns:a16="http://schemas.microsoft.com/office/drawing/2014/main" val="2104117264"/>
                    </a:ext>
                  </a:extLst>
                </a:gridCol>
                <a:gridCol w="1245117">
                  <a:extLst>
                    <a:ext uri="{9D8B030D-6E8A-4147-A177-3AD203B41FA5}">
                      <a16:colId xmlns:a16="http://schemas.microsoft.com/office/drawing/2014/main" val="3780200776"/>
                    </a:ext>
                  </a:extLst>
                </a:gridCol>
                <a:gridCol w="1413946">
                  <a:extLst>
                    <a:ext uri="{9D8B030D-6E8A-4147-A177-3AD203B41FA5}">
                      <a16:colId xmlns:a16="http://schemas.microsoft.com/office/drawing/2014/main" val="3827900398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/>
                        <a:t>位置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/>
                        <a:t>系所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/>
                        <a:t>編號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879633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dirty="0"/>
                        <a:t>名稱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dirty="0"/>
                        <a:t>負責人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/>
                        <a:t>製作日期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6640615"/>
                  </a:ext>
                </a:extLst>
              </a:tr>
            </a:tbl>
          </a:graphicData>
        </a:graphic>
      </p:graphicFrame>
      <p:sp>
        <p:nvSpPr>
          <p:cNvPr id="5" name="矩形 4">
            <a:extLst>
              <a:ext uri="{FF2B5EF4-FFF2-40B4-BE49-F238E27FC236}">
                <a16:creationId xmlns:a16="http://schemas.microsoft.com/office/drawing/2014/main" id="{6DDE031F-DAB6-4671-BB5A-AF16B7A6C625}"/>
              </a:ext>
            </a:extLst>
          </p:cNvPr>
          <p:cNvSpPr/>
          <p:nvPr/>
        </p:nvSpPr>
        <p:spPr>
          <a:xfrm>
            <a:off x="375780" y="1515533"/>
            <a:ext cx="8392440" cy="4964133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38" name="圖片 37">
            <a:extLst>
              <a:ext uri="{FF2B5EF4-FFF2-40B4-BE49-F238E27FC236}">
                <a16:creationId xmlns:a16="http://schemas.microsoft.com/office/drawing/2014/main" id="{CEF46133-E56F-4E2B-BD97-E10955334F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0435" y="6061742"/>
            <a:ext cx="468216" cy="468216"/>
          </a:xfrm>
          <a:prstGeom prst="rect">
            <a:avLst/>
          </a:prstGeom>
        </p:spPr>
      </p:pic>
      <p:cxnSp>
        <p:nvCxnSpPr>
          <p:cNvPr id="68" name="直線單箭頭接點 67">
            <a:extLst>
              <a:ext uri="{FF2B5EF4-FFF2-40B4-BE49-F238E27FC236}">
                <a16:creationId xmlns:a16="http://schemas.microsoft.com/office/drawing/2014/main" id="{5F16E6F7-EC1B-48C3-BE11-E84CCCCE8310}"/>
              </a:ext>
            </a:extLst>
          </p:cNvPr>
          <p:cNvCxnSpPr/>
          <p:nvPr/>
        </p:nvCxnSpPr>
        <p:spPr>
          <a:xfrm>
            <a:off x="369430" y="1397003"/>
            <a:ext cx="8392440" cy="0"/>
          </a:xfrm>
          <a:prstGeom prst="straightConnector1">
            <a:avLst/>
          </a:prstGeom>
          <a:ln w="127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直線接點 70">
            <a:extLst>
              <a:ext uri="{FF2B5EF4-FFF2-40B4-BE49-F238E27FC236}">
                <a16:creationId xmlns:a16="http://schemas.microsoft.com/office/drawing/2014/main" id="{301B3AF4-5AA8-44B5-A1C8-E596B9639AC1}"/>
              </a:ext>
            </a:extLst>
          </p:cNvPr>
          <p:cNvCxnSpPr/>
          <p:nvPr/>
        </p:nvCxnSpPr>
        <p:spPr>
          <a:xfrm>
            <a:off x="363080" y="1314453"/>
            <a:ext cx="0" cy="15240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線接點 71">
            <a:extLst>
              <a:ext uri="{FF2B5EF4-FFF2-40B4-BE49-F238E27FC236}">
                <a16:creationId xmlns:a16="http://schemas.microsoft.com/office/drawing/2014/main" id="{B0E579A2-9C64-4729-A170-C1C4C8E3332C}"/>
              </a:ext>
            </a:extLst>
          </p:cNvPr>
          <p:cNvCxnSpPr/>
          <p:nvPr/>
        </p:nvCxnSpPr>
        <p:spPr>
          <a:xfrm>
            <a:off x="8769350" y="1320803"/>
            <a:ext cx="0" cy="15240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文字方塊 73">
            <a:extLst>
              <a:ext uri="{FF2B5EF4-FFF2-40B4-BE49-F238E27FC236}">
                <a16:creationId xmlns:a16="http://schemas.microsoft.com/office/drawing/2014/main" id="{84F0F1C0-9CF4-48C5-B064-3E4E3E5789BB}"/>
              </a:ext>
            </a:extLst>
          </p:cNvPr>
          <p:cNvSpPr txBox="1"/>
          <p:nvPr/>
        </p:nvSpPr>
        <p:spPr>
          <a:xfrm>
            <a:off x="4099961" y="1217367"/>
            <a:ext cx="450764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sz="1200" b="1" dirty="0">
                <a:solidFill>
                  <a:srgbClr val="FF0000"/>
                </a:solidFill>
              </a:rPr>
              <a:t>??m</a:t>
            </a:r>
            <a:endParaRPr lang="zh-TW" altLang="en-US" sz="1200" b="1" dirty="0">
              <a:solidFill>
                <a:srgbClr val="FF0000"/>
              </a:solidFill>
            </a:endParaRPr>
          </a:p>
        </p:txBody>
      </p:sp>
      <p:cxnSp>
        <p:nvCxnSpPr>
          <p:cNvPr id="75" name="直線單箭頭接點 74">
            <a:extLst>
              <a:ext uri="{FF2B5EF4-FFF2-40B4-BE49-F238E27FC236}">
                <a16:creationId xmlns:a16="http://schemas.microsoft.com/office/drawing/2014/main" id="{DD742E7D-F16E-4D7D-A853-75058CC734A0}"/>
              </a:ext>
            </a:extLst>
          </p:cNvPr>
          <p:cNvCxnSpPr>
            <a:cxnSpLocks/>
          </p:cNvCxnSpPr>
          <p:nvPr/>
        </p:nvCxnSpPr>
        <p:spPr>
          <a:xfrm>
            <a:off x="237489" y="1513366"/>
            <a:ext cx="0" cy="4964133"/>
          </a:xfrm>
          <a:prstGeom prst="straightConnector1">
            <a:avLst/>
          </a:prstGeom>
          <a:ln w="127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直線接點 78">
            <a:extLst>
              <a:ext uri="{FF2B5EF4-FFF2-40B4-BE49-F238E27FC236}">
                <a16:creationId xmlns:a16="http://schemas.microsoft.com/office/drawing/2014/main" id="{AD432A54-D8D0-4771-9D6D-35F2F5E24238}"/>
              </a:ext>
            </a:extLst>
          </p:cNvPr>
          <p:cNvCxnSpPr>
            <a:cxnSpLocks/>
          </p:cNvCxnSpPr>
          <p:nvPr/>
        </p:nvCxnSpPr>
        <p:spPr>
          <a:xfrm flipH="1">
            <a:off x="153952" y="1512257"/>
            <a:ext cx="167074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直線接點 81">
            <a:extLst>
              <a:ext uri="{FF2B5EF4-FFF2-40B4-BE49-F238E27FC236}">
                <a16:creationId xmlns:a16="http://schemas.microsoft.com/office/drawing/2014/main" id="{B1E5FCD1-18E7-4AE7-930B-445BB7EC9F1B}"/>
              </a:ext>
            </a:extLst>
          </p:cNvPr>
          <p:cNvCxnSpPr>
            <a:cxnSpLocks/>
          </p:cNvCxnSpPr>
          <p:nvPr/>
        </p:nvCxnSpPr>
        <p:spPr>
          <a:xfrm flipH="1">
            <a:off x="153952" y="6493444"/>
            <a:ext cx="167074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4" name="文字方塊 83">
            <a:extLst>
              <a:ext uri="{FF2B5EF4-FFF2-40B4-BE49-F238E27FC236}">
                <a16:creationId xmlns:a16="http://schemas.microsoft.com/office/drawing/2014/main" id="{8BE90C4A-B1A4-456C-BC4A-C455A48875A0}"/>
              </a:ext>
            </a:extLst>
          </p:cNvPr>
          <p:cNvSpPr txBox="1"/>
          <p:nvPr/>
        </p:nvSpPr>
        <p:spPr>
          <a:xfrm rot="16200000">
            <a:off x="-57247" y="3796542"/>
            <a:ext cx="450764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sz="1200" b="1" dirty="0">
                <a:solidFill>
                  <a:srgbClr val="FF0000"/>
                </a:solidFill>
              </a:rPr>
              <a:t>??m</a:t>
            </a:r>
            <a:endParaRPr lang="zh-TW" altLang="en-US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461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B56A8BCF-5BE3-4DAF-A3A8-5B82DF8001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014983"/>
              </p:ext>
            </p:extLst>
          </p:nvPr>
        </p:nvGraphicFramePr>
        <p:xfrm>
          <a:off x="274182" y="236279"/>
          <a:ext cx="8483675" cy="79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561">
                  <a:extLst>
                    <a:ext uri="{9D8B030D-6E8A-4147-A177-3AD203B41FA5}">
                      <a16:colId xmlns:a16="http://schemas.microsoft.com/office/drawing/2014/main" val="238413550"/>
                    </a:ext>
                  </a:extLst>
                </a:gridCol>
                <a:gridCol w="2507701">
                  <a:extLst>
                    <a:ext uri="{9D8B030D-6E8A-4147-A177-3AD203B41FA5}">
                      <a16:colId xmlns:a16="http://schemas.microsoft.com/office/drawing/2014/main" val="3983812050"/>
                    </a:ext>
                  </a:extLst>
                </a:gridCol>
                <a:gridCol w="898664">
                  <a:extLst>
                    <a:ext uri="{9D8B030D-6E8A-4147-A177-3AD203B41FA5}">
                      <a16:colId xmlns:a16="http://schemas.microsoft.com/office/drawing/2014/main" val="4219836019"/>
                    </a:ext>
                  </a:extLst>
                </a:gridCol>
                <a:gridCol w="1642686">
                  <a:extLst>
                    <a:ext uri="{9D8B030D-6E8A-4147-A177-3AD203B41FA5}">
                      <a16:colId xmlns:a16="http://schemas.microsoft.com/office/drawing/2014/main" val="2104117264"/>
                    </a:ext>
                  </a:extLst>
                </a:gridCol>
                <a:gridCol w="1245117">
                  <a:extLst>
                    <a:ext uri="{9D8B030D-6E8A-4147-A177-3AD203B41FA5}">
                      <a16:colId xmlns:a16="http://schemas.microsoft.com/office/drawing/2014/main" val="3780200776"/>
                    </a:ext>
                  </a:extLst>
                </a:gridCol>
                <a:gridCol w="1413946">
                  <a:extLst>
                    <a:ext uri="{9D8B030D-6E8A-4147-A177-3AD203B41FA5}">
                      <a16:colId xmlns:a16="http://schemas.microsoft.com/office/drawing/2014/main" val="3827900398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/>
                        <a:t>位置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理工大樓</a:t>
                      </a:r>
                      <a:r>
                        <a:rPr lang="en-US" altLang="zh-TW" dirty="0"/>
                        <a:t>5</a:t>
                      </a:r>
                      <a:r>
                        <a:rPr lang="zh-TW" altLang="en-US" dirty="0"/>
                        <a:t>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/>
                        <a:t>系所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化工系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/>
                        <a:t>編號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25XX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879633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dirty="0"/>
                        <a:t>名稱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示範實驗室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dirty="0"/>
                        <a:t>負責人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/>
                        <a:t>製作日期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2025.07.02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6640615"/>
                  </a:ext>
                </a:extLst>
              </a:tr>
            </a:tbl>
          </a:graphicData>
        </a:graphic>
      </p:graphicFrame>
      <p:sp>
        <p:nvSpPr>
          <p:cNvPr id="5" name="矩形 4">
            <a:extLst>
              <a:ext uri="{FF2B5EF4-FFF2-40B4-BE49-F238E27FC236}">
                <a16:creationId xmlns:a16="http://schemas.microsoft.com/office/drawing/2014/main" id="{6DDE031F-DAB6-4671-BB5A-AF16B7A6C625}"/>
              </a:ext>
            </a:extLst>
          </p:cNvPr>
          <p:cNvSpPr/>
          <p:nvPr/>
        </p:nvSpPr>
        <p:spPr>
          <a:xfrm>
            <a:off x="375780" y="1515533"/>
            <a:ext cx="8392440" cy="4964133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" name="群組 5">
            <a:extLst>
              <a:ext uri="{FF2B5EF4-FFF2-40B4-BE49-F238E27FC236}">
                <a16:creationId xmlns:a16="http://schemas.microsoft.com/office/drawing/2014/main" id="{21089249-4AC3-4DE5-BD04-2E708EE03509}"/>
              </a:ext>
            </a:extLst>
          </p:cNvPr>
          <p:cNvGrpSpPr/>
          <p:nvPr/>
        </p:nvGrpSpPr>
        <p:grpSpPr>
          <a:xfrm>
            <a:off x="1649183" y="1515532"/>
            <a:ext cx="1172674" cy="3508751"/>
            <a:chOff x="1350472" y="2508074"/>
            <a:chExt cx="653049" cy="1042846"/>
          </a:xfrm>
          <a:solidFill>
            <a:schemeClr val="bg1">
              <a:lumMod val="75000"/>
            </a:schemeClr>
          </a:solidFill>
        </p:grpSpPr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F957B021-5348-4DA5-890B-7F9DB93F40FB}"/>
                </a:ext>
              </a:extLst>
            </p:cNvPr>
            <p:cNvSpPr/>
            <p:nvPr/>
          </p:nvSpPr>
          <p:spPr>
            <a:xfrm>
              <a:off x="1350472" y="2508074"/>
              <a:ext cx="653049" cy="104284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8" name="文字方塊 7">
              <a:extLst>
                <a:ext uri="{FF2B5EF4-FFF2-40B4-BE49-F238E27FC236}">
                  <a16:creationId xmlns:a16="http://schemas.microsoft.com/office/drawing/2014/main" id="{454AD382-D054-4593-B9C0-CDF9C4FB32E1}"/>
                </a:ext>
              </a:extLst>
            </p:cNvPr>
            <p:cNvSpPr txBox="1"/>
            <p:nvPr/>
          </p:nvSpPr>
          <p:spPr>
            <a:xfrm>
              <a:off x="1502242" y="2626592"/>
              <a:ext cx="257096" cy="325539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zh-TW" altLang="en-US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實驗桌</a:t>
              </a:r>
            </a:p>
          </p:txBody>
        </p:sp>
      </p:grpSp>
      <p:grpSp>
        <p:nvGrpSpPr>
          <p:cNvPr id="9" name="群組 8">
            <a:extLst>
              <a:ext uri="{FF2B5EF4-FFF2-40B4-BE49-F238E27FC236}">
                <a16:creationId xmlns:a16="http://schemas.microsoft.com/office/drawing/2014/main" id="{5BC32938-744E-4A9C-A19F-C7DA4EE7FD55}"/>
              </a:ext>
            </a:extLst>
          </p:cNvPr>
          <p:cNvGrpSpPr/>
          <p:nvPr/>
        </p:nvGrpSpPr>
        <p:grpSpPr>
          <a:xfrm>
            <a:off x="3849182" y="1515531"/>
            <a:ext cx="1342939" cy="3508751"/>
            <a:chOff x="2859518" y="4077650"/>
            <a:chExt cx="601441" cy="1035226"/>
          </a:xfrm>
        </p:grpSpPr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735907E3-2D8D-4548-9469-75BD4D57B094}"/>
                </a:ext>
              </a:extLst>
            </p:cNvPr>
            <p:cNvSpPr/>
            <p:nvPr/>
          </p:nvSpPr>
          <p:spPr>
            <a:xfrm>
              <a:off x="2859518" y="4077650"/>
              <a:ext cx="601441" cy="1035226"/>
            </a:xfrm>
            <a:prstGeom prst="rect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ABAE6496-EA99-4669-8A9B-504D7EC1E9B6}"/>
                </a:ext>
              </a:extLst>
            </p:cNvPr>
            <p:cNvSpPr txBox="1"/>
            <p:nvPr/>
          </p:nvSpPr>
          <p:spPr>
            <a:xfrm>
              <a:off x="3099795" y="4197245"/>
              <a:ext cx="206759" cy="42828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zh-TW" altLang="en-US" b="1" dirty="0"/>
                <a:t>抽氣櫃</a:t>
              </a:r>
            </a:p>
          </p:txBody>
        </p:sp>
      </p:grpSp>
      <p:grpSp>
        <p:nvGrpSpPr>
          <p:cNvPr id="12" name="群組 11">
            <a:extLst>
              <a:ext uri="{FF2B5EF4-FFF2-40B4-BE49-F238E27FC236}">
                <a16:creationId xmlns:a16="http://schemas.microsoft.com/office/drawing/2014/main" id="{33277E56-79D9-4C3E-B918-5283B73AFE3A}"/>
              </a:ext>
            </a:extLst>
          </p:cNvPr>
          <p:cNvGrpSpPr/>
          <p:nvPr/>
        </p:nvGrpSpPr>
        <p:grpSpPr>
          <a:xfrm>
            <a:off x="6221450" y="1515531"/>
            <a:ext cx="1172674" cy="3508751"/>
            <a:chOff x="1350472" y="2508074"/>
            <a:chExt cx="653049" cy="1042846"/>
          </a:xfrm>
          <a:solidFill>
            <a:schemeClr val="bg1">
              <a:lumMod val="75000"/>
            </a:schemeClr>
          </a:solidFill>
        </p:grpSpPr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53C68EE1-D01A-4E4D-8761-BDF0CEC32F36}"/>
                </a:ext>
              </a:extLst>
            </p:cNvPr>
            <p:cNvSpPr/>
            <p:nvPr/>
          </p:nvSpPr>
          <p:spPr>
            <a:xfrm>
              <a:off x="1350472" y="2508074"/>
              <a:ext cx="653049" cy="104284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14" name="文字方塊 13">
              <a:extLst>
                <a:ext uri="{FF2B5EF4-FFF2-40B4-BE49-F238E27FC236}">
                  <a16:creationId xmlns:a16="http://schemas.microsoft.com/office/drawing/2014/main" id="{1E35DCF0-13CE-4165-989C-CE551A2C079C}"/>
                </a:ext>
              </a:extLst>
            </p:cNvPr>
            <p:cNvSpPr txBox="1"/>
            <p:nvPr/>
          </p:nvSpPr>
          <p:spPr>
            <a:xfrm>
              <a:off x="1572947" y="2631312"/>
              <a:ext cx="257096" cy="270390"/>
            </a:xfrm>
            <a:prstGeom prst="rect">
              <a:avLst/>
            </a:prstGeom>
            <a:grpFill/>
          </p:spPr>
          <p:txBody>
            <a:bodyPr vert="eaVert" wrap="square" rtlCol="0">
              <a:spAutoFit/>
            </a:bodyPr>
            <a:lstStyle/>
            <a:p>
              <a:r>
                <a:rPr lang="zh-TW" altLang="en-US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實驗桌</a:t>
              </a:r>
            </a:p>
          </p:txBody>
        </p:sp>
      </p:grp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3BD313C7-7079-442F-8E65-A3D9E01ED0C6}"/>
              </a:ext>
            </a:extLst>
          </p:cNvPr>
          <p:cNvGrpSpPr/>
          <p:nvPr/>
        </p:nvGrpSpPr>
        <p:grpSpPr>
          <a:xfrm>
            <a:off x="362140" y="5024282"/>
            <a:ext cx="615553" cy="717041"/>
            <a:chOff x="2841262" y="4077650"/>
            <a:chExt cx="657610" cy="1035226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D02382F9-FB90-440F-B4C6-72C7B6674410}"/>
                </a:ext>
              </a:extLst>
            </p:cNvPr>
            <p:cNvSpPr/>
            <p:nvPr/>
          </p:nvSpPr>
          <p:spPr>
            <a:xfrm>
              <a:off x="2859518" y="4077650"/>
              <a:ext cx="601441" cy="1035226"/>
            </a:xfrm>
            <a:prstGeom prst="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7" name="文字方塊 16">
              <a:extLst>
                <a:ext uri="{FF2B5EF4-FFF2-40B4-BE49-F238E27FC236}">
                  <a16:creationId xmlns:a16="http://schemas.microsoft.com/office/drawing/2014/main" id="{2BC5E01C-4FBE-4A1C-A748-5A1C14B904EC}"/>
                </a:ext>
              </a:extLst>
            </p:cNvPr>
            <p:cNvSpPr txBox="1"/>
            <p:nvPr/>
          </p:nvSpPr>
          <p:spPr>
            <a:xfrm>
              <a:off x="2841262" y="4253208"/>
              <a:ext cx="657610" cy="797669"/>
            </a:xfrm>
            <a:prstGeom prst="rect">
              <a:avLst/>
            </a:prstGeom>
            <a:noFill/>
            <a:ln>
              <a:noFill/>
            </a:ln>
          </p:spPr>
          <p:txBody>
            <a:bodyPr vert="eaVert" wrap="square" rtlCol="0">
              <a:spAutoFit/>
            </a:bodyPr>
            <a:lstStyle/>
            <a:p>
              <a:r>
                <a:rPr lang="zh-TW" altLang="en-US" sz="1400" b="1" dirty="0"/>
                <a:t>緊急沖淋</a:t>
              </a:r>
            </a:p>
          </p:txBody>
        </p:sp>
      </p:grpSp>
      <p:sp>
        <p:nvSpPr>
          <p:cNvPr id="19" name="矩形 18">
            <a:extLst>
              <a:ext uri="{FF2B5EF4-FFF2-40B4-BE49-F238E27FC236}">
                <a16:creationId xmlns:a16="http://schemas.microsoft.com/office/drawing/2014/main" id="{F402308A-F04E-41E0-9171-93B1F475B8AE}"/>
              </a:ext>
            </a:extLst>
          </p:cNvPr>
          <p:cNvSpPr/>
          <p:nvPr/>
        </p:nvSpPr>
        <p:spPr>
          <a:xfrm>
            <a:off x="1545944" y="5924684"/>
            <a:ext cx="5848180" cy="55498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23ACE865-2BDC-4B7D-95D1-0E53ADB4F1A9}"/>
              </a:ext>
            </a:extLst>
          </p:cNvPr>
          <p:cNvSpPr/>
          <p:nvPr/>
        </p:nvSpPr>
        <p:spPr>
          <a:xfrm>
            <a:off x="506594" y="6220615"/>
            <a:ext cx="625552" cy="450709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/>
              <a:t>門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2573A13D-1736-43A0-9317-C3F7E9AE22F5}"/>
              </a:ext>
            </a:extLst>
          </p:cNvPr>
          <p:cNvSpPr/>
          <p:nvPr/>
        </p:nvSpPr>
        <p:spPr>
          <a:xfrm>
            <a:off x="7768396" y="6202175"/>
            <a:ext cx="625552" cy="450709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/>
              <a:t>門</a:t>
            </a:r>
          </a:p>
        </p:txBody>
      </p:sp>
      <p:pic>
        <p:nvPicPr>
          <p:cNvPr id="23" name="Picture 14" descr="灭火器_灭火器免费下载_高清PNG图片-90设计网">
            <a:extLst>
              <a:ext uri="{FF2B5EF4-FFF2-40B4-BE49-F238E27FC236}">
                <a16:creationId xmlns:a16="http://schemas.microsoft.com/office/drawing/2014/main" id="{6E3E1537-B6E2-4621-8A0B-96BA5B01BB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00" t="7200" r="26300" b="10000"/>
          <a:stretch/>
        </p:blipFill>
        <p:spPr bwMode="auto">
          <a:xfrm>
            <a:off x="8318098" y="5282680"/>
            <a:ext cx="444981" cy="800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文字方塊 27">
            <a:extLst>
              <a:ext uri="{FF2B5EF4-FFF2-40B4-BE49-F238E27FC236}">
                <a16:creationId xmlns:a16="http://schemas.microsoft.com/office/drawing/2014/main" id="{D182823A-8B62-4141-AE9D-B220E0C71A72}"/>
              </a:ext>
            </a:extLst>
          </p:cNvPr>
          <p:cNvSpPr txBox="1"/>
          <p:nvPr/>
        </p:nvSpPr>
        <p:spPr>
          <a:xfrm>
            <a:off x="3908358" y="6012277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/>
              <a:t>實驗桌</a:t>
            </a: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CE52559B-9326-4E37-A5D9-FA8CD18DB97C}"/>
              </a:ext>
            </a:extLst>
          </p:cNvPr>
          <p:cNvSpPr/>
          <p:nvPr/>
        </p:nvSpPr>
        <p:spPr>
          <a:xfrm>
            <a:off x="375780" y="1515531"/>
            <a:ext cx="601915" cy="12530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chemeClr val="tx1"/>
                </a:solidFill>
              </a:rPr>
              <a:t>藥品櫃</a:t>
            </a:r>
          </a:p>
        </p:txBody>
      </p:sp>
      <p:grpSp>
        <p:nvGrpSpPr>
          <p:cNvPr id="30" name="群組 29">
            <a:extLst>
              <a:ext uri="{FF2B5EF4-FFF2-40B4-BE49-F238E27FC236}">
                <a16:creationId xmlns:a16="http://schemas.microsoft.com/office/drawing/2014/main" id="{F99245D1-2861-47B9-9AE4-17D7E40A873F}"/>
              </a:ext>
            </a:extLst>
          </p:cNvPr>
          <p:cNvGrpSpPr/>
          <p:nvPr/>
        </p:nvGrpSpPr>
        <p:grpSpPr>
          <a:xfrm>
            <a:off x="379229" y="2770765"/>
            <a:ext cx="598466" cy="2183458"/>
            <a:chOff x="1350472" y="2508074"/>
            <a:chExt cx="653049" cy="1042846"/>
          </a:xfrm>
          <a:solidFill>
            <a:schemeClr val="bg1">
              <a:lumMod val="75000"/>
            </a:schemeClr>
          </a:solidFill>
        </p:grpSpPr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1BB0F897-A663-48F6-8A1A-2B9CA9BC1C24}"/>
                </a:ext>
              </a:extLst>
            </p:cNvPr>
            <p:cNvSpPr/>
            <p:nvPr/>
          </p:nvSpPr>
          <p:spPr>
            <a:xfrm>
              <a:off x="1350472" y="2508074"/>
              <a:ext cx="653049" cy="104284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32" name="文字方塊 31">
              <a:extLst>
                <a:ext uri="{FF2B5EF4-FFF2-40B4-BE49-F238E27FC236}">
                  <a16:creationId xmlns:a16="http://schemas.microsoft.com/office/drawing/2014/main" id="{D3D3B9BC-B629-4259-B905-06402D70A700}"/>
                </a:ext>
              </a:extLst>
            </p:cNvPr>
            <p:cNvSpPr txBox="1"/>
            <p:nvPr/>
          </p:nvSpPr>
          <p:spPr>
            <a:xfrm>
              <a:off x="1406547" y="2627727"/>
              <a:ext cx="501279" cy="872840"/>
            </a:xfrm>
            <a:prstGeom prst="rect">
              <a:avLst/>
            </a:prstGeom>
            <a:grpFill/>
          </p:spPr>
          <p:txBody>
            <a:bodyPr vert="eaVert" wrap="square" rtlCol="0">
              <a:spAutoFit/>
            </a:bodyPr>
            <a:lstStyle/>
            <a:p>
              <a:r>
                <a:rPr lang="zh-TW" altLang="en-US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實驗桌</a:t>
              </a:r>
            </a:p>
          </p:txBody>
        </p:sp>
      </p:grpSp>
      <p:grpSp>
        <p:nvGrpSpPr>
          <p:cNvPr id="33" name="群組 32">
            <a:extLst>
              <a:ext uri="{FF2B5EF4-FFF2-40B4-BE49-F238E27FC236}">
                <a16:creationId xmlns:a16="http://schemas.microsoft.com/office/drawing/2014/main" id="{59F66AC4-7EEF-4736-89F0-F5C9BC9C5E92}"/>
              </a:ext>
            </a:extLst>
          </p:cNvPr>
          <p:cNvGrpSpPr/>
          <p:nvPr/>
        </p:nvGrpSpPr>
        <p:grpSpPr>
          <a:xfrm>
            <a:off x="8174772" y="1517598"/>
            <a:ext cx="598466" cy="3514847"/>
            <a:chOff x="1350472" y="2508074"/>
            <a:chExt cx="653049" cy="1042846"/>
          </a:xfrm>
          <a:solidFill>
            <a:schemeClr val="bg1">
              <a:lumMod val="75000"/>
            </a:schemeClr>
          </a:solidFill>
        </p:grpSpPr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54558EBE-9A87-4583-91AF-1D0F2C41302A}"/>
                </a:ext>
              </a:extLst>
            </p:cNvPr>
            <p:cNvSpPr/>
            <p:nvPr/>
          </p:nvSpPr>
          <p:spPr>
            <a:xfrm>
              <a:off x="1350472" y="2508074"/>
              <a:ext cx="653049" cy="1042846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35" name="文字方塊 34">
              <a:extLst>
                <a:ext uri="{FF2B5EF4-FFF2-40B4-BE49-F238E27FC236}">
                  <a16:creationId xmlns:a16="http://schemas.microsoft.com/office/drawing/2014/main" id="{9AB68FAF-F091-410E-A81E-56FC8BB20F85}"/>
                </a:ext>
              </a:extLst>
            </p:cNvPr>
            <p:cNvSpPr txBox="1"/>
            <p:nvPr/>
          </p:nvSpPr>
          <p:spPr>
            <a:xfrm>
              <a:off x="1404055" y="2627727"/>
              <a:ext cx="503771" cy="8728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zh-TW" altLang="en-US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收納櫃</a:t>
              </a:r>
            </a:p>
          </p:txBody>
        </p:sp>
      </p:grpSp>
      <p:sp>
        <p:nvSpPr>
          <p:cNvPr id="36" name="矩形 35">
            <a:extLst>
              <a:ext uri="{FF2B5EF4-FFF2-40B4-BE49-F238E27FC236}">
                <a16:creationId xmlns:a16="http://schemas.microsoft.com/office/drawing/2014/main" id="{AA43E0BE-B1BD-4E8D-86F1-011F3E57A991}"/>
              </a:ext>
            </a:extLst>
          </p:cNvPr>
          <p:cNvSpPr/>
          <p:nvPr/>
        </p:nvSpPr>
        <p:spPr>
          <a:xfrm>
            <a:off x="3851186" y="1523998"/>
            <a:ext cx="248775" cy="349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chemeClr val="tx1"/>
                </a:solidFill>
              </a:rPr>
              <a:t>下方藥品櫃</a:t>
            </a: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A3014211-60D3-4287-B9A4-CF15B1150AE8}"/>
              </a:ext>
            </a:extLst>
          </p:cNvPr>
          <p:cNvSpPr/>
          <p:nvPr/>
        </p:nvSpPr>
        <p:spPr>
          <a:xfrm>
            <a:off x="2568249" y="1523998"/>
            <a:ext cx="248775" cy="349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chemeClr val="tx1"/>
                </a:solidFill>
              </a:rPr>
              <a:t>下方藥品櫃</a:t>
            </a:r>
          </a:p>
        </p:txBody>
      </p:sp>
      <p:pic>
        <p:nvPicPr>
          <p:cNvPr id="24" name="圖片 23">
            <a:extLst>
              <a:ext uri="{FF2B5EF4-FFF2-40B4-BE49-F238E27FC236}">
                <a16:creationId xmlns:a16="http://schemas.microsoft.com/office/drawing/2014/main" id="{9ED4FE10-CE60-48C9-B577-9B54D5B4F24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26308" y1="31951" x2="74462" y2="32258"/>
                        <a14:foregroundMark x1="74462" y1="32258" x2="74154" y2="67281"/>
                        <a14:foregroundMark x1="73846" y1="67896" x2="26308" y2="68049"/>
                        <a14:foregroundMark x1="26000" y1="32719" x2="26154" y2="68510"/>
                        <a14:foregroundMark x1="28615" y1="64823" x2="69077" y2="41475"/>
                        <a14:foregroundMark x1="69385" y1="65591" x2="29692" y2="63748"/>
                        <a14:foregroundMark x1="68923" y1="43472" x2="68923" y2="65591"/>
                        <a14:foregroundMark x1="68462" y1="45469" x2="64000" y2="44393"/>
                        <a14:foregroundMark x1="34923" y1="64209" x2="49231" y2="52535"/>
                        <a14:foregroundMark x1="49385" y1="53456" x2="66769" y2="45008"/>
                        <a14:foregroundMark x1="48615" y1="53610" x2="69077" y2="54992"/>
                        <a14:foregroundMark x1="50462" y1="64670" x2="58462" y2="54531"/>
                        <a14:foregroundMark x1="48462" y1="52688" x2="29538" y2="41935"/>
                        <a14:foregroundMark x1="42615" y1="38556" x2="42000" y2="34869"/>
                        <a14:foregroundMark x1="42154" y1="35637" x2="56923" y2="35177"/>
                        <a14:foregroundMark x1="56923" y1="35177" x2="56000" y2="39017"/>
                        <a14:foregroundMark x1="42615" y1="39324" x2="56308" y2="39324"/>
                        <a14:foregroundMark x1="49231" y1="39631" x2="50000" y2="34869"/>
                        <a14:foregroundMark x1="49231" y1="39631" x2="41385" y2="36559"/>
                        <a14:foregroundMark x1="82154" y1="57450" x2="82154" y2="57450"/>
                        <a14:foregroundMark x1="60615" y1="24270" x2="60615" y2="24270"/>
                      </a14:backgroundRemoval>
                    </a14:imgEffect>
                  </a14:imgLayer>
                </a14:imgProps>
              </a:ext>
            </a:extLst>
          </a:blip>
          <a:srcRect l="26016" t="31785" r="25734" b="31886"/>
          <a:stretch/>
        </p:blipFill>
        <p:spPr>
          <a:xfrm>
            <a:off x="8280466" y="4877591"/>
            <a:ext cx="477391" cy="360000"/>
          </a:xfrm>
          <a:prstGeom prst="rect">
            <a:avLst/>
          </a:prstGeom>
        </p:spPr>
      </p:pic>
      <p:pic>
        <p:nvPicPr>
          <p:cNvPr id="38" name="圖片 37">
            <a:extLst>
              <a:ext uri="{FF2B5EF4-FFF2-40B4-BE49-F238E27FC236}">
                <a16:creationId xmlns:a16="http://schemas.microsoft.com/office/drawing/2014/main" id="{CEF46133-E56F-4E2B-BD97-E10955334F7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0435" y="6061742"/>
            <a:ext cx="468216" cy="468216"/>
          </a:xfrm>
          <a:prstGeom prst="rect">
            <a:avLst/>
          </a:prstGeom>
        </p:spPr>
      </p:pic>
      <p:grpSp>
        <p:nvGrpSpPr>
          <p:cNvPr id="39" name="群組 38">
            <a:extLst>
              <a:ext uri="{FF2B5EF4-FFF2-40B4-BE49-F238E27FC236}">
                <a16:creationId xmlns:a16="http://schemas.microsoft.com/office/drawing/2014/main" id="{42F96BD7-DE30-4394-9A18-55369AFBB073}"/>
              </a:ext>
            </a:extLst>
          </p:cNvPr>
          <p:cNvGrpSpPr/>
          <p:nvPr/>
        </p:nvGrpSpPr>
        <p:grpSpPr>
          <a:xfrm>
            <a:off x="458459" y="3881964"/>
            <a:ext cx="454434" cy="529169"/>
            <a:chOff x="4571837" y="2909455"/>
            <a:chExt cx="711363" cy="1005939"/>
          </a:xfrm>
        </p:grpSpPr>
        <p:pic>
          <p:nvPicPr>
            <p:cNvPr id="40" name="Picture 2" descr="上海芮孚实业有限公司">
              <a:extLst>
                <a:ext uri="{FF2B5EF4-FFF2-40B4-BE49-F238E27FC236}">
                  <a16:creationId xmlns:a16="http://schemas.microsoft.com/office/drawing/2014/main" id="{25992717-0257-48F8-BB31-1B0364D5304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1778" b="96889" l="889" r="99556">
                          <a14:foregroundMark x1="889" y1="1778" x2="99556" y2="96889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61" t="20279" r="12976"/>
            <a:stretch/>
          </p:blipFill>
          <p:spPr bwMode="auto">
            <a:xfrm>
              <a:off x="4572000" y="2909455"/>
              <a:ext cx="711200" cy="10059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1" name="矩形 40">
              <a:extLst>
                <a:ext uri="{FF2B5EF4-FFF2-40B4-BE49-F238E27FC236}">
                  <a16:creationId xmlns:a16="http://schemas.microsoft.com/office/drawing/2014/main" id="{8AE30DB7-29A1-438F-BE90-10F1535ED1D7}"/>
                </a:ext>
              </a:extLst>
            </p:cNvPr>
            <p:cNvSpPr/>
            <p:nvPr/>
          </p:nvSpPr>
          <p:spPr>
            <a:xfrm>
              <a:off x="4571837" y="2909455"/>
              <a:ext cx="87038" cy="686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noFill/>
              </a:endParaRPr>
            </a:p>
          </p:txBody>
        </p:sp>
      </p:grpSp>
      <p:pic>
        <p:nvPicPr>
          <p:cNvPr id="42" name="圖片 41">
            <a:extLst>
              <a:ext uri="{FF2B5EF4-FFF2-40B4-BE49-F238E27FC236}">
                <a16:creationId xmlns:a16="http://schemas.microsoft.com/office/drawing/2014/main" id="{E6B59A54-79BB-40EA-B2E5-BC5BBF2B6B2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482" y="1581946"/>
            <a:ext cx="360000" cy="360000"/>
          </a:xfrm>
          <a:prstGeom prst="rect">
            <a:avLst/>
          </a:prstGeom>
        </p:spPr>
      </p:pic>
      <p:pic>
        <p:nvPicPr>
          <p:cNvPr id="43" name="圖片 42">
            <a:extLst>
              <a:ext uri="{FF2B5EF4-FFF2-40B4-BE49-F238E27FC236}">
                <a16:creationId xmlns:a16="http://schemas.microsoft.com/office/drawing/2014/main" id="{5C466567-92FA-4E97-909A-0F289BBF784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482" y="1929205"/>
            <a:ext cx="360000" cy="360000"/>
          </a:xfrm>
          <a:prstGeom prst="rect">
            <a:avLst/>
          </a:prstGeom>
        </p:spPr>
      </p:pic>
      <p:pic>
        <p:nvPicPr>
          <p:cNvPr id="44" name="圖片 43">
            <a:extLst>
              <a:ext uri="{FF2B5EF4-FFF2-40B4-BE49-F238E27FC236}">
                <a16:creationId xmlns:a16="http://schemas.microsoft.com/office/drawing/2014/main" id="{84327579-F0DA-4818-9E91-A54DDE0A82D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482" y="2273633"/>
            <a:ext cx="360000" cy="360000"/>
          </a:xfrm>
          <a:prstGeom prst="rect">
            <a:avLst/>
          </a:prstGeom>
        </p:spPr>
      </p:pic>
      <p:pic>
        <p:nvPicPr>
          <p:cNvPr id="45" name="圖片 44">
            <a:extLst>
              <a:ext uri="{FF2B5EF4-FFF2-40B4-BE49-F238E27FC236}">
                <a16:creationId xmlns:a16="http://schemas.microsoft.com/office/drawing/2014/main" id="{2C1E41E9-5966-486A-8232-B3FE5C08BCF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0346" y="1554297"/>
            <a:ext cx="360000" cy="360000"/>
          </a:xfrm>
          <a:prstGeom prst="rect">
            <a:avLst/>
          </a:prstGeom>
        </p:spPr>
      </p:pic>
      <p:pic>
        <p:nvPicPr>
          <p:cNvPr id="47" name="圖片 46">
            <a:extLst>
              <a:ext uri="{FF2B5EF4-FFF2-40B4-BE49-F238E27FC236}">
                <a16:creationId xmlns:a16="http://schemas.microsoft.com/office/drawing/2014/main" id="{4FEC7C47-4AF9-45F1-B8F8-E5EEA209C45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2832" y="1914297"/>
            <a:ext cx="360000" cy="360000"/>
          </a:xfrm>
          <a:prstGeom prst="rect">
            <a:avLst/>
          </a:prstGeom>
        </p:spPr>
      </p:pic>
      <p:pic>
        <p:nvPicPr>
          <p:cNvPr id="48" name="圖片 47">
            <a:extLst>
              <a:ext uri="{FF2B5EF4-FFF2-40B4-BE49-F238E27FC236}">
                <a16:creationId xmlns:a16="http://schemas.microsoft.com/office/drawing/2014/main" id="{A8F8D04B-4B83-4BED-BC12-AD1FCA6BFC07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799" y="5015998"/>
            <a:ext cx="360000" cy="360000"/>
          </a:xfrm>
          <a:prstGeom prst="rect">
            <a:avLst/>
          </a:prstGeom>
        </p:spPr>
      </p:pic>
      <p:pic>
        <p:nvPicPr>
          <p:cNvPr id="49" name="圖片 48">
            <a:extLst>
              <a:ext uri="{FF2B5EF4-FFF2-40B4-BE49-F238E27FC236}">
                <a16:creationId xmlns:a16="http://schemas.microsoft.com/office/drawing/2014/main" id="{FD2C787A-5EFC-434B-ADD7-B6F6817414E1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8207" y="4146548"/>
            <a:ext cx="360000" cy="360000"/>
          </a:xfrm>
          <a:prstGeom prst="rect">
            <a:avLst/>
          </a:prstGeom>
        </p:spPr>
      </p:pic>
      <p:cxnSp>
        <p:nvCxnSpPr>
          <p:cNvPr id="51" name="直線單箭頭接點 50">
            <a:extLst>
              <a:ext uri="{FF2B5EF4-FFF2-40B4-BE49-F238E27FC236}">
                <a16:creationId xmlns:a16="http://schemas.microsoft.com/office/drawing/2014/main" id="{7B651386-9722-42BC-9B60-5D91D91BBFD5}"/>
              </a:ext>
            </a:extLst>
          </p:cNvPr>
          <p:cNvCxnSpPr>
            <a:cxnSpLocks/>
          </p:cNvCxnSpPr>
          <p:nvPr/>
        </p:nvCxnSpPr>
        <p:spPr>
          <a:xfrm flipH="1">
            <a:off x="1163449" y="5493735"/>
            <a:ext cx="382495" cy="40576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單箭頭接點 54">
            <a:extLst>
              <a:ext uri="{FF2B5EF4-FFF2-40B4-BE49-F238E27FC236}">
                <a16:creationId xmlns:a16="http://schemas.microsoft.com/office/drawing/2014/main" id="{571DD7DA-382A-47FD-A60D-A22D9D9C65A6}"/>
              </a:ext>
            </a:extLst>
          </p:cNvPr>
          <p:cNvCxnSpPr>
            <a:cxnSpLocks/>
          </p:cNvCxnSpPr>
          <p:nvPr/>
        </p:nvCxnSpPr>
        <p:spPr>
          <a:xfrm flipH="1">
            <a:off x="2888207" y="5494658"/>
            <a:ext cx="519496" cy="1905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單箭頭接點 57">
            <a:extLst>
              <a:ext uri="{FF2B5EF4-FFF2-40B4-BE49-F238E27FC236}">
                <a16:creationId xmlns:a16="http://schemas.microsoft.com/office/drawing/2014/main" id="{FA966DA3-E374-49D0-99A5-D2DAEA86B469}"/>
              </a:ext>
            </a:extLst>
          </p:cNvPr>
          <p:cNvCxnSpPr>
            <a:cxnSpLocks/>
          </p:cNvCxnSpPr>
          <p:nvPr/>
        </p:nvCxnSpPr>
        <p:spPr>
          <a:xfrm>
            <a:off x="1280321" y="3006239"/>
            <a:ext cx="1" cy="49839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單箭頭接點 58">
            <a:extLst>
              <a:ext uri="{FF2B5EF4-FFF2-40B4-BE49-F238E27FC236}">
                <a16:creationId xmlns:a16="http://schemas.microsoft.com/office/drawing/2014/main" id="{3309DC2B-80D5-48C8-B848-3C8F94B1ECB9}"/>
              </a:ext>
            </a:extLst>
          </p:cNvPr>
          <p:cNvCxnSpPr>
            <a:cxnSpLocks/>
          </p:cNvCxnSpPr>
          <p:nvPr/>
        </p:nvCxnSpPr>
        <p:spPr>
          <a:xfrm>
            <a:off x="5490310" y="5513717"/>
            <a:ext cx="537070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單箭頭接點 59">
            <a:extLst>
              <a:ext uri="{FF2B5EF4-FFF2-40B4-BE49-F238E27FC236}">
                <a16:creationId xmlns:a16="http://schemas.microsoft.com/office/drawing/2014/main" id="{C666D203-6C88-495E-B12B-54A6852B1553}"/>
              </a:ext>
            </a:extLst>
          </p:cNvPr>
          <p:cNvCxnSpPr>
            <a:cxnSpLocks/>
          </p:cNvCxnSpPr>
          <p:nvPr/>
        </p:nvCxnSpPr>
        <p:spPr>
          <a:xfrm>
            <a:off x="7366871" y="5609330"/>
            <a:ext cx="484937" cy="33331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單箭頭接點 63">
            <a:extLst>
              <a:ext uri="{FF2B5EF4-FFF2-40B4-BE49-F238E27FC236}">
                <a16:creationId xmlns:a16="http://schemas.microsoft.com/office/drawing/2014/main" id="{4BDA6DE5-33ED-4B82-BDEA-A4288CD4137C}"/>
              </a:ext>
            </a:extLst>
          </p:cNvPr>
          <p:cNvCxnSpPr>
            <a:cxnSpLocks/>
          </p:cNvCxnSpPr>
          <p:nvPr/>
        </p:nvCxnSpPr>
        <p:spPr>
          <a:xfrm>
            <a:off x="3329880" y="2972516"/>
            <a:ext cx="1" cy="49839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單箭頭接點 64">
            <a:extLst>
              <a:ext uri="{FF2B5EF4-FFF2-40B4-BE49-F238E27FC236}">
                <a16:creationId xmlns:a16="http://schemas.microsoft.com/office/drawing/2014/main" id="{232D70FE-CC4E-4D11-948D-41086453BF97}"/>
              </a:ext>
            </a:extLst>
          </p:cNvPr>
          <p:cNvCxnSpPr>
            <a:cxnSpLocks/>
          </p:cNvCxnSpPr>
          <p:nvPr/>
        </p:nvCxnSpPr>
        <p:spPr>
          <a:xfrm>
            <a:off x="5688511" y="2972515"/>
            <a:ext cx="1" cy="49839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單箭頭接點 65">
            <a:extLst>
              <a:ext uri="{FF2B5EF4-FFF2-40B4-BE49-F238E27FC236}">
                <a16:creationId xmlns:a16="http://schemas.microsoft.com/office/drawing/2014/main" id="{86E3074E-AD3E-4D39-A6A2-50B02D61DB8E}"/>
              </a:ext>
            </a:extLst>
          </p:cNvPr>
          <p:cNvCxnSpPr>
            <a:cxnSpLocks/>
          </p:cNvCxnSpPr>
          <p:nvPr/>
        </p:nvCxnSpPr>
        <p:spPr>
          <a:xfrm>
            <a:off x="7768396" y="2972514"/>
            <a:ext cx="1" cy="49839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單箭頭接點 67">
            <a:extLst>
              <a:ext uri="{FF2B5EF4-FFF2-40B4-BE49-F238E27FC236}">
                <a16:creationId xmlns:a16="http://schemas.microsoft.com/office/drawing/2014/main" id="{5F16E6F7-EC1B-48C3-BE11-E84CCCCE8310}"/>
              </a:ext>
            </a:extLst>
          </p:cNvPr>
          <p:cNvCxnSpPr/>
          <p:nvPr/>
        </p:nvCxnSpPr>
        <p:spPr>
          <a:xfrm>
            <a:off x="369430" y="1397003"/>
            <a:ext cx="8392440" cy="0"/>
          </a:xfrm>
          <a:prstGeom prst="straightConnector1">
            <a:avLst/>
          </a:prstGeom>
          <a:ln w="127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直線接點 70">
            <a:extLst>
              <a:ext uri="{FF2B5EF4-FFF2-40B4-BE49-F238E27FC236}">
                <a16:creationId xmlns:a16="http://schemas.microsoft.com/office/drawing/2014/main" id="{301B3AF4-5AA8-44B5-A1C8-E596B9639AC1}"/>
              </a:ext>
            </a:extLst>
          </p:cNvPr>
          <p:cNvCxnSpPr/>
          <p:nvPr/>
        </p:nvCxnSpPr>
        <p:spPr>
          <a:xfrm>
            <a:off x="363080" y="1314453"/>
            <a:ext cx="0" cy="15240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線接點 71">
            <a:extLst>
              <a:ext uri="{FF2B5EF4-FFF2-40B4-BE49-F238E27FC236}">
                <a16:creationId xmlns:a16="http://schemas.microsoft.com/office/drawing/2014/main" id="{B0E579A2-9C64-4729-A170-C1C4C8E3332C}"/>
              </a:ext>
            </a:extLst>
          </p:cNvPr>
          <p:cNvCxnSpPr/>
          <p:nvPr/>
        </p:nvCxnSpPr>
        <p:spPr>
          <a:xfrm>
            <a:off x="8769350" y="1320803"/>
            <a:ext cx="0" cy="15240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文字方塊 73">
            <a:extLst>
              <a:ext uri="{FF2B5EF4-FFF2-40B4-BE49-F238E27FC236}">
                <a16:creationId xmlns:a16="http://schemas.microsoft.com/office/drawing/2014/main" id="{84F0F1C0-9CF4-48C5-B064-3E4E3E5789BB}"/>
              </a:ext>
            </a:extLst>
          </p:cNvPr>
          <p:cNvSpPr txBox="1"/>
          <p:nvPr/>
        </p:nvSpPr>
        <p:spPr>
          <a:xfrm>
            <a:off x="4099961" y="1217367"/>
            <a:ext cx="450764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sz="1200" b="1" dirty="0">
                <a:solidFill>
                  <a:srgbClr val="FF0000"/>
                </a:solidFill>
              </a:rPr>
              <a:t>??m</a:t>
            </a:r>
            <a:endParaRPr lang="zh-TW" altLang="en-US" sz="1200" b="1" dirty="0">
              <a:solidFill>
                <a:srgbClr val="FF0000"/>
              </a:solidFill>
            </a:endParaRPr>
          </a:p>
        </p:txBody>
      </p:sp>
      <p:cxnSp>
        <p:nvCxnSpPr>
          <p:cNvPr id="75" name="直線單箭頭接點 74">
            <a:extLst>
              <a:ext uri="{FF2B5EF4-FFF2-40B4-BE49-F238E27FC236}">
                <a16:creationId xmlns:a16="http://schemas.microsoft.com/office/drawing/2014/main" id="{DD742E7D-F16E-4D7D-A853-75058CC734A0}"/>
              </a:ext>
            </a:extLst>
          </p:cNvPr>
          <p:cNvCxnSpPr>
            <a:cxnSpLocks/>
          </p:cNvCxnSpPr>
          <p:nvPr/>
        </p:nvCxnSpPr>
        <p:spPr>
          <a:xfrm>
            <a:off x="237489" y="1513366"/>
            <a:ext cx="0" cy="4964133"/>
          </a:xfrm>
          <a:prstGeom prst="straightConnector1">
            <a:avLst/>
          </a:prstGeom>
          <a:ln w="127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直線接點 78">
            <a:extLst>
              <a:ext uri="{FF2B5EF4-FFF2-40B4-BE49-F238E27FC236}">
                <a16:creationId xmlns:a16="http://schemas.microsoft.com/office/drawing/2014/main" id="{AD432A54-D8D0-4771-9D6D-35F2F5E24238}"/>
              </a:ext>
            </a:extLst>
          </p:cNvPr>
          <p:cNvCxnSpPr>
            <a:cxnSpLocks/>
          </p:cNvCxnSpPr>
          <p:nvPr/>
        </p:nvCxnSpPr>
        <p:spPr>
          <a:xfrm flipH="1">
            <a:off x="153952" y="1512257"/>
            <a:ext cx="167074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直線接點 81">
            <a:extLst>
              <a:ext uri="{FF2B5EF4-FFF2-40B4-BE49-F238E27FC236}">
                <a16:creationId xmlns:a16="http://schemas.microsoft.com/office/drawing/2014/main" id="{B1E5FCD1-18E7-4AE7-930B-445BB7EC9F1B}"/>
              </a:ext>
            </a:extLst>
          </p:cNvPr>
          <p:cNvCxnSpPr>
            <a:cxnSpLocks/>
          </p:cNvCxnSpPr>
          <p:nvPr/>
        </p:nvCxnSpPr>
        <p:spPr>
          <a:xfrm flipH="1">
            <a:off x="153952" y="6493444"/>
            <a:ext cx="167074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4" name="文字方塊 83">
            <a:extLst>
              <a:ext uri="{FF2B5EF4-FFF2-40B4-BE49-F238E27FC236}">
                <a16:creationId xmlns:a16="http://schemas.microsoft.com/office/drawing/2014/main" id="{8BE90C4A-B1A4-456C-BC4A-C455A48875A0}"/>
              </a:ext>
            </a:extLst>
          </p:cNvPr>
          <p:cNvSpPr txBox="1"/>
          <p:nvPr/>
        </p:nvSpPr>
        <p:spPr>
          <a:xfrm rot="16200000">
            <a:off x="-57247" y="3796542"/>
            <a:ext cx="450764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sz="1200" b="1" dirty="0">
                <a:solidFill>
                  <a:srgbClr val="FF0000"/>
                </a:solidFill>
              </a:rPr>
              <a:t>??m</a:t>
            </a:r>
            <a:endParaRPr lang="zh-TW" altLang="en-US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106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B56A8BCF-5BE3-4DAF-A3A8-5B82DF8001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39955"/>
              </p:ext>
            </p:extLst>
          </p:nvPr>
        </p:nvGraphicFramePr>
        <p:xfrm>
          <a:off x="283344" y="215887"/>
          <a:ext cx="8392440" cy="79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7220">
                  <a:extLst>
                    <a:ext uri="{9D8B030D-6E8A-4147-A177-3AD203B41FA5}">
                      <a16:colId xmlns:a16="http://schemas.microsoft.com/office/drawing/2014/main" val="238413550"/>
                    </a:ext>
                  </a:extLst>
                </a:gridCol>
                <a:gridCol w="2480733">
                  <a:extLst>
                    <a:ext uri="{9D8B030D-6E8A-4147-A177-3AD203B41FA5}">
                      <a16:colId xmlns:a16="http://schemas.microsoft.com/office/drawing/2014/main" val="3983812050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4219836019"/>
                    </a:ext>
                  </a:extLst>
                </a:gridCol>
                <a:gridCol w="1625020">
                  <a:extLst>
                    <a:ext uri="{9D8B030D-6E8A-4147-A177-3AD203B41FA5}">
                      <a16:colId xmlns:a16="http://schemas.microsoft.com/office/drawing/2014/main" val="2104117264"/>
                    </a:ext>
                  </a:extLst>
                </a:gridCol>
                <a:gridCol w="1231727">
                  <a:extLst>
                    <a:ext uri="{9D8B030D-6E8A-4147-A177-3AD203B41FA5}">
                      <a16:colId xmlns:a16="http://schemas.microsoft.com/office/drawing/2014/main" val="3780200776"/>
                    </a:ext>
                  </a:extLst>
                </a:gridCol>
                <a:gridCol w="1398740">
                  <a:extLst>
                    <a:ext uri="{9D8B030D-6E8A-4147-A177-3AD203B41FA5}">
                      <a16:colId xmlns:a16="http://schemas.microsoft.com/office/drawing/2014/main" val="3827900398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/>
                        <a:t>位置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體育館</a:t>
                      </a:r>
                      <a:r>
                        <a:rPr lang="en-US" altLang="zh-TW" dirty="0"/>
                        <a:t>1</a:t>
                      </a:r>
                      <a:r>
                        <a:rPr lang="zh-TW" altLang="en-US" dirty="0"/>
                        <a:t>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/>
                        <a:t>系所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廚藝系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/>
                        <a:t>編號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9000X-X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879633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dirty="0"/>
                        <a:t>名稱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示範實驗室</a:t>
                      </a:r>
                      <a:r>
                        <a:rPr lang="en-US" altLang="zh-TW" dirty="0"/>
                        <a:t>(</a:t>
                      </a:r>
                      <a:r>
                        <a:rPr lang="zh-TW" altLang="en-US" dirty="0"/>
                        <a:t>無化學品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dirty="0"/>
                        <a:t>負責人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/>
                        <a:t>製作日期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2025.07.02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6640615"/>
                  </a:ext>
                </a:extLst>
              </a:tr>
            </a:tbl>
          </a:graphicData>
        </a:graphic>
      </p:graphicFrame>
      <p:sp>
        <p:nvSpPr>
          <p:cNvPr id="5" name="矩形 4">
            <a:extLst>
              <a:ext uri="{FF2B5EF4-FFF2-40B4-BE49-F238E27FC236}">
                <a16:creationId xmlns:a16="http://schemas.microsoft.com/office/drawing/2014/main" id="{6DDE031F-DAB6-4671-BB5A-AF16B7A6C625}"/>
              </a:ext>
            </a:extLst>
          </p:cNvPr>
          <p:cNvSpPr/>
          <p:nvPr/>
        </p:nvSpPr>
        <p:spPr>
          <a:xfrm>
            <a:off x="375780" y="1515533"/>
            <a:ext cx="8300004" cy="4964133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38" name="圖片 37">
            <a:extLst>
              <a:ext uri="{FF2B5EF4-FFF2-40B4-BE49-F238E27FC236}">
                <a16:creationId xmlns:a16="http://schemas.microsoft.com/office/drawing/2014/main" id="{CEF46133-E56F-4E2B-BD97-E10955334F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675784" y="6011450"/>
            <a:ext cx="468216" cy="468216"/>
          </a:xfrm>
          <a:prstGeom prst="rect">
            <a:avLst/>
          </a:prstGeom>
        </p:spPr>
      </p:pic>
      <p:sp>
        <p:nvSpPr>
          <p:cNvPr id="46" name="矩形 45">
            <a:extLst>
              <a:ext uri="{FF2B5EF4-FFF2-40B4-BE49-F238E27FC236}">
                <a16:creationId xmlns:a16="http://schemas.microsoft.com/office/drawing/2014/main" id="{4EE69F25-FC9F-4D04-883A-249178E54CE5}"/>
              </a:ext>
            </a:extLst>
          </p:cNvPr>
          <p:cNvSpPr/>
          <p:nvPr/>
        </p:nvSpPr>
        <p:spPr>
          <a:xfrm>
            <a:off x="7763008" y="6172008"/>
            <a:ext cx="625552" cy="450709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/>
              <a:t>門</a:t>
            </a:r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FAE00B84-2A05-4304-B5F3-9920C29F9EE9}"/>
              </a:ext>
            </a:extLst>
          </p:cNvPr>
          <p:cNvSpPr/>
          <p:nvPr/>
        </p:nvSpPr>
        <p:spPr>
          <a:xfrm>
            <a:off x="3672036" y="6190725"/>
            <a:ext cx="625552" cy="450709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/>
              <a:t>門</a:t>
            </a:r>
          </a:p>
        </p:txBody>
      </p:sp>
      <p:cxnSp>
        <p:nvCxnSpPr>
          <p:cNvPr id="3" name="直線接點 2">
            <a:extLst>
              <a:ext uri="{FF2B5EF4-FFF2-40B4-BE49-F238E27FC236}">
                <a16:creationId xmlns:a16="http://schemas.microsoft.com/office/drawing/2014/main" id="{EB185E8F-8F1A-427C-AC57-5E0C7E0F6187}"/>
              </a:ext>
            </a:extLst>
          </p:cNvPr>
          <p:cNvCxnSpPr>
            <a:stCxn id="5" idx="0"/>
            <a:endCxn id="5" idx="2"/>
          </p:cNvCxnSpPr>
          <p:nvPr/>
        </p:nvCxnSpPr>
        <p:spPr>
          <a:xfrm>
            <a:off x="4525782" y="1515533"/>
            <a:ext cx="0" cy="4964133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矩形 50">
            <a:extLst>
              <a:ext uri="{FF2B5EF4-FFF2-40B4-BE49-F238E27FC236}">
                <a16:creationId xmlns:a16="http://schemas.microsoft.com/office/drawing/2014/main" id="{60152976-3F8A-4956-8F6D-50E6B53C13D2}"/>
              </a:ext>
            </a:extLst>
          </p:cNvPr>
          <p:cNvSpPr/>
          <p:nvPr/>
        </p:nvSpPr>
        <p:spPr>
          <a:xfrm>
            <a:off x="4213006" y="2040275"/>
            <a:ext cx="625552" cy="450709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/>
              <a:t>門</a:t>
            </a:r>
          </a:p>
        </p:txBody>
      </p:sp>
      <p:sp>
        <p:nvSpPr>
          <p:cNvPr id="52" name="矩形 51">
            <a:extLst>
              <a:ext uri="{FF2B5EF4-FFF2-40B4-BE49-F238E27FC236}">
                <a16:creationId xmlns:a16="http://schemas.microsoft.com/office/drawing/2014/main" id="{A7A575FA-2CFB-4238-BA23-8538D70D1CFE}"/>
              </a:ext>
            </a:extLst>
          </p:cNvPr>
          <p:cNvSpPr/>
          <p:nvPr/>
        </p:nvSpPr>
        <p:spPr>
          <a:xfrm>
            <a:off x="373866" y="1515533"/>
            <a:ext cx="601915" cy="49641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chemeClr val="tx1"/>
                </a:solidFill>
              </a:rPr>
              <a:t>冷凍櫃</a:t>
            </a:r>
          </a:p>
        </p:txBody>
      </p:sp>
      <p:sp>
        <p:nvSpPr>
          <p:cNvPr id="53" name="矩形 52">
            <a:extLst>
              <a:ext uri="{FF2B5EF4-FFF2-40B4-BE49-F238E27FC236}">
                <a16:creationId xmlns:a16="http://schemas.microsoft.com/office/drawing/2014/main" id="{8B55B7C4-F6F2-4EA8-95C2-4EAF0866788C}"/>
              </a:ext>
            </a:extLst>
          </p:cNvPr>
          <p:cNvSpPr/>
          <p:nvPr/>
        </p:nvSpPr>
        <p:spPr>
          <a:xfrm>
            <a:off x="1288557" y="3429000"/>
            <a:ext cx="2377929" cy="15832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chemeClr val="tx1"/>
                </a:solidFill>
              </a:rPr>
              <a:t>工作檯</a:t>
            </a:r>
          </a:p>
        </p:txBody>
      </p:sp>
      <p:sp>
        <p:nvSpPr>
          <p:cNvPr id="55" name="矩形 54">
            <a:extLst>
              <a:ext uri="{FF2B5EF4-FFF2-40B4-BE49-F238E27FC236}">
                <a16:creationId xmlns:a16="http://schemas.microsoft.com/office/drawing/2014/main" id="{5FF51E86-5922-451A-8238-57C638F25FD1}"/>
              </a:ext>
            </a:extLst>
          </p:cNvPr>
          <p:cNvSpPr/>
          <p:nvPr/>
        </p:nvSpPr>
        <p:spPr>
          <a:xfrm>
            <a:off x="5112487" y="3429000"/>
            <a:ext cx="2377929" cy="15832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chemeClr val="tx1"/>
                </a:solidFill>
              </a:rPr>
              <a:t>工作檯</a:t>
            </a:r>
          </a:p>
        </p:txBody>
      </p:sp>
      <p:sp>
        <p:nvSpPr>
          <p:cNvPr id="56" name="矩形 55">
            <a:extLst>
              <a:ext uri="{FF2B5EF4-FFF2-40B4-BE49-F238E27FC236}">
                <a16:creationId xmlns:a16="http://schemas.microsoft.com/office/drawing/2014/main" id="{512A7DD6-D223-4C7E-9653-A6EBC29EE54F}"/>
              </a:ext>
            </a:extLst>
          </p:cNvPr>
          <p:cNvSpPr/>
          <p:nvPr/>
        </p:nvSpPr>
        <p:spPr>
          <a:xfrm>
            <a:off x="1150580" y="6011450"/>
            <a:ext cx="2377929" cy="4653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chemeClr val="tx1"/>
                </a:solidFill>
              </a:rPr>
              <a:t>工作檯</a:t>
            </a:r>
          </a:p>
        </p:txBody>
      </p:sp>
      <p:sp>
        <p:nvSpPr>
          <p:cNvPr id="57" name="矩形 56">
            <a:extLst>
              <a:ext uri="{FF2B5EF4-FFF2-40B4-BE49-F238E27FC236}">
                <a16:creationId xmlns:a16="http://schemas.microsoft.com/office/drawing/2014/main" id="{8CC91378-DF32-4548-A4E5-793F977857DF}"/>
              </a:ext>
            </a:extLst>
          </p:cNvPr>
          <p:cNvSpPr/>
          <p:nvPr/>
        </p:nvSpPr>
        <p:spPr>
          <a:xfrm>
            <a:off x="5083688" y="6026100"/>
            <a:ext cx="2377929" cy="4507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chemeClr val="tx1"/>
                </a:solidFill>
              </a:rPr>
              <a:t>工作檯</a:t>
            </a:r>
          </a:p>
        </p:txBody>
      </p:sp>
      <p:sp>
        <p:nvSpPr>
          <p:cNvPr id="58" name="矩形 57">
            <a:extLst>
              <a:ext uri="{FF2B5EF4-FFF2-40B4-BE49-F238E27FC236}">
                <a16:creationId xmlns:a16="http://schemas.microsoft.com/office/drawing/2014/main" id="{72B2C73F-24CC-4E63-97F1-55CBC6ABD0F1}"/>
              </a:ext>
            </a:extLst>
          </p:cNvPr>
          <p:cNvSpPr/>
          <p:nvPr/>
        </p:nvSpPr>
        <p:spPr>
          <a:xfrm>
            <a:off x="8227223" y="2277533"/>
            <a:ext cx="449468" cy="30649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chemeClr val="tx1"/>
                </a:solidFill>
              </a:rPr>
              <a:t>工作檯</a:t>
            </a:r>
          </a:p>
        </p:txBody>
      </p:sp>
      <p:pic>
        <p:nvPicPr>
          <p:cNvPr id="59" name="Picture 14" descr="灭火器_灭火器免费下载_高清PNG图片-90设计网">
            <a:extLst>
              <a:ext uri="{FF2B5EF4-FFF2-40B4-BE49-F238E27FC236}">
                <a16:creationId xmlns:a16="http://schemas.microsoft.com/office/drawing/2014/main" id="{B8820B6C-7B08-457C-8F23-4D3090514A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00" t="7200" r="26300" b="10000"/>
          <a:stretch/>
        </p:blipFill>
        <p:spPr bwMode="auto">
          <a:xfrm>
            <a:off x="8216640" y="1525148"/>
            <a:ext cx="415147" cy="747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圖片 59">
            <a:extLst>
              <a:ext uri="{FF2B5EF4-FFF2-40B4-BE49-F238E27FC236}">
                <a16:creationId xmlns:a16="http://schemas.microsoft.com/office/drawing/2014/main" id="{115944A1-C666-4082-BFF3-2BFD0BE56E0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26308" y1="31951" x2="74462" y2="32258"/>
                        <a14:foregroundMark x1="74462" y1="32258" x2="74154" y2="67281"/>
                        <a14:foregroundMark x1="73846" y1="67896" x2="26308" y2="68049"/>
                        <a14:foregroundMark x1="26000" y1="32719" x2="26154" y2="68510"/>
                        <a14:foregroundMark x1="28615" y1="64823" x2="69077" y2="41475"/>
                        <a14:foregroundMark x1="69385" y1="65591" x2="29692" y2="63748"/>
                        <a14:foregroundMark x1="68923" y1="43472" x2="68923" y2="65591"/>
                        <a14:foregroundMark x1="68462" y1="45469" x2="64000" y2="44393"/>
                        <a14:foregroundMark x1="34923" y1="64209" x2="49231" y2="52535"/>
                        <a14:foregroundMark x1="49385" y1="53456" x2="66769" y2="45008"/>
                        <a14:foregroundMark x1="48615" y1="53610" x2="69077" y2="54992"/>
                        <a14:foregroundMark x1="50462" y1="64670" x2="58462" y2="54531"/>
                        <a14:foregroundMark x1="48462" y1="52688" x2="29538" y2="41935"/>
                        <a14:foregroundMark x1="42615" y1="38556" x2="42000" y2="34869"/>
                        <a14:foregroundMark x1="42154" y1="35637" x2="56923" y2="35177"/>
                        <a14:foregroundMark x1="56923" y1="35177" x2="56000" y2="39017"/>
                        <a14:foregroundMark x1="42615" y1="39324" x2="56308" y2="39324"/>
                        <a14:foregroundMark x1="49231" y1="39631" x2="50000" y2="34869"/>
                        <a14:foregroundMark x1="49231" y1="39631" x2="41385" y2="36559"/>
                        <a14:foregroundMark x1="82154" y1="57450" x2="82154" y2="57450"/>
                        <a14:foregroundMark x1="60615" y1="24270" x2="60615" y2="24270"/>
                      </a14:backgroundRemoval>
                    </a14:imgEffect>
                  </a14:imgLayer>
                </a14:imgProps>
              </a:ext>
            </a:extLst>
          </a:blip>
          <a:srcRect l="26016" t="31785" r="25734" b="31886"/>
          <a:stretch/>
        </p:blipFill>
        <p:spPr>
          <a:xfrm>
            <a:off x="8142969" y="2305218"/>
            <a:ext cx="517047" cy="389905"/>
          </a:xfrm>
          <a:prstGeom prst="rect">
            <a:avLst/>
          </a:prstGeom>
        </p:spPr>
      </p:pic>
      <p:sp>
        <p:nvSpPr>
          <p:cNvPr id="62" name="矩形 61">
            <a:extLst>
              <a:ext uri="{FF2B5EF4-FFF2-40B4-BE49-F238E27FC236}">
                <a16:creationId xmlns:a16="http://schemas.microsoft.com/office/drawing/2014/main" id="{88EEA3ED-D106-413B-92CD-D7D08D8ECE62}"/>
              </a:ext>
            </a:extLst>
          </p:cNvPr>
          <p:cNvSpPr/>
          <p:nvPr/>
        </p:nvSpPr>
        <p:spPr>
          <a:xfrm>
            <a:off x="4869031" y="1515533"/>
            <a:ext cx="2691698" cy="465359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endParaRPr lang="zh-TW" altLang="en-US" dirty="0"/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F1C0B63A-1323-4BD5-B72B-38803EDFD631}"/>
              </a:ext>
            </a:extLst>
          </p:cNvPr>
          <p:cNvSpPr txBox="1"/>
          <p:nvPr/>
        </p:nvSpPr>
        <p:spPr>
          <a:xfrm>
            <a:off x="5660882" y="156354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抽氣設備</a:t>
            </a:r>
          </a:p>
        </p:txBody>
      </p:sp>
      <p:cxnSp>
        <p:nvCxnSpPr>
          <p:cNvPr id="64" name="直線單箭頭接點 63">
            <a:extLst>
              <a:ext uri="{FF2B5EF4-FFF2-40B4-BE49-F238E27FC236}">
                <a16:creationId xmlns:a16="http://schemas.microsoft.com/office/drawing/2014/main" id="{B11764FF-D67B-470D-BFD9-AE1730FCCB76}"/>
              </a:ext>
            </a:extLst>
          </p:cNvPr>
          <p:cNvCxnSpPr>
            <a:cxnSpLocks/>
          </p:cNvCxnSpPr>
          <p:nvPr/>
        </p:nvCxnSpPr>
        <p:spPr>
          <a:xfrm>
            <a:off x="3984812" y="5528733"/>
            <a:ext cx="1" cy="482717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單箭頭接點 64">
            <a:extLst>
              <a:ext uri="{FF2B5EF4-FFF2-40B4-BE49-F238E27FC236}">
                <a16:creationId xmlns:a16="http://schemas.microsoft.com/office/drawing/2014/main" id="{98F0F69C-DEEF-4289-A08B-2D89AB1C9803}"/>
              </a:ext>
            </a:extLst>
          </p:cNvPr>
          <p:cNvCxnSpPr>
            <a:cxnSpLocks/>
          </p:cNvCxnSpPr>
          <p:nvPr/>
        </p:nvCxnSpPr>
        <p:spPr>
          <a:xfrm>
            <a:off x="7989546" y="5407564"/>
            <a:ext cx="1" cy="482717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單箭頭接點 65">
            <a:extLst>
              <a:ext uri="{FF2B5EF4-FFF2-40B4-BE49-F238E27FC236}">
                <a16:creationId xmlns:a16="http://schemas.microsoft.com/office/drawing/2014/main" id="{5DBA6D6A-6024-4C5C-8AA8-16539BC047A9}"/>
              </a:ext>
            </a:extLst>
          </p:cNvPr>
          <p:cNvCxnSpPr>
            <a:cxnSpLocks/>
          </p:cNvCxnSpPr>
          <p:nvPr/>
        </p:nvCxnSpPr>
        <p:spPr>
          <a:xfrm>
            <a:off x="2226265" y="2505542"/>
            <a:ext cx="53694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單箭頭接點 66">
            <a:extLst>
              <a:ext uri="{FF2B5EF4-FFF2-40B4-BE49-F238E27FC236}">
                <a16:creationId xmlns:a16="http://schemas.microsoft.com/office/drawing/2014/main" id="{5C8DE091-6F7E-4708-ADB5-6729C13A1194}"/>
              </a:ext>
            </a:extLst>
          </p:cNvPr>
          <p:cNvCxnSpPr>
            <a:cxnSpLocks/>
          </p:cNvCxnSpPr>
          <p:nvPr/>
        </p:nvCxnSpPr>
        <p:spPr>
          <a:xfrm>
            <a:off x="6103665" y="2505542"/>
            <a:ext cx="53694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單箭頭接點 67">
            <a:extLst>
              <a:ext uri="{FF2B5EF4-FFF2-40B4-BE49-F238E27FC236}">
                <a16:creationId xmlns:a16="http://schemas.microsoft.com/office/drawing/2014/main" id="{A1D987EA-800A-476F-89C0-81DB79286DF0}"/>
              </a:ext>
            </a:extLst>
          </p:cNvPr>
          <p:cNvCxnSpPr>
            <a:cxnSpLocks/>
          </p:cNvCxnSpPr>
          <p:nvPr/>
        </p:nvCxnSpPr>
        <p:spPr>
          <a:xfrm>
            <a:off x="1940580" y="5528733"/>
            <a:ext cx="53694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單箭頭接點 68">
            <a:extLst>
              <a:ext uri="{FF2B5EF4-FFF2-40B4-BE49-F238E27FC236}">
                <a16:creationId xmlns:a16="http://schemas.microsoft.com/office/drawing/2014/main" id="{1B351646-7A30-4879-BDEF-3FFE308C4018}"/>
              </a:ext>
            </a:extLst>
          </p:cNvPr>
          <p:cNvCxnSpPr>
            <a:cxnSpLocks/>
          </p:cNvCxnSpPr>
          <p:nvPr/>
        </p:nvCxnSpPr>
        <p:spPr>
          <a:xfrm>
            <a:off x="5764510" y="5528733"/>
            <a:ext cx="53694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單箭頭接點 69">
            <a:extLst>
              <a:ext uri="{FF2B5EF4-FFF2-40B4-BE49-F238E27FC236}">
                <a16:creationId xmlns:a16="http://schemas.microsoft.com/office/drawing/2014/main" id="{11B5A887-07BB-4C3B-BFB3-E0DAA9AF184D}"/>
              </a:ext>
            </a:extLst>
          </p:cNvPr>
          <p:cNvCxnSpPr>
            <a:cxnSpLocks/>
          </p:cNvCxnSpPr>
          <p:nvPr/>
        </p:nvCxnSpPr>
        <p:spPr>
          <a:xfrm>
            <a:off x="369430" y="1397003"/>
            <a:ext cx="8306354" cy="0"/>
          </a:xfrm>
          <a:prstGeom prst="straightConnector1">
            <a:avLst/>
          </a:prstGeom>
          <a:ln w="127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直線接點 70">
            <a:extLst>
              <a:ext uri="{FF2B5EF4-FFF2-40B4-BE49-F238E27FC236}">
                <a16:creationId xmlns:a16="http://schemas.microsoft.com/office/drawing/2014/main" id="{6509229D-0EE7-47E4-873C-BBCEDFEB2BF7}"/>
              </a:ext>
            </a:extLst>
          </p:cNvPr>
          <p:cNvCxnSpPr/>
          <p:nvPr/>
        </p:nvCxnSpPr>
        <p:spPr>
          <a:xfrm>
            <a:off x="363080" y="1314453"/>
            <a:ext cx="0" cy="15240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線接點 71">
            <a:extLst>
              <a:ext uri="{FF2B5EF4-FFF2-40B4-BE49-F238E27FC236}">
                <a16:creationId xmlns:a16="http://schemas.microsoft.com/office/drawing/2014/main" id="{B8876D71-5E17-4AD7-9E01-DFC9F416C258}"/>
              </a:ext>
            </a:extLst>
          </p:cNvPr>
          <p:cNvCxnSpPr/>
          <p:nvPr/>
        </p:nvCxnSpPr>
        <p:spPr>
          <a:xfrm>
            <a:off x="8675784" y="1320803"/>
            <a:ext cx="0" cy="15240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文字方塊 72">
            <a:extLst>
              <a:ext uri="{FF2B5EF4-FFF2-40B4-BE49-F238E27FC236}">
                <a16:creationId xmlns:a16="http://schemas.microsoft.com/office/drawing/2014/main" id="{407F2B4F-0C0F-4EF0-96E9-1B9EEA5F2032}"/>
              </a:ext>
            </a:extLst>
          </p:cNvPr>
          <p:cNvSpPr txBox="1"/>
          <p:nvPr/>
        </p:nvSpPr>
        <p:spPr>
          <a:xfrm>
            <a:off x="4099961" y="1217367"/>
            <a:ext cx="450764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sz="1200" b="1" dirty="0">
                <a:solidFill>
                  <a:srgbClr val="FF0000"/>
                </a:solidFill>
              </a:rPr>
              <a:t>??m</a:t>
            </a:r>
            <a:endParaRPr lang="zh-TW" altLang="en-US" sz="1200" b="1" dirty="0">
              <a:solidFill>
                <a:srgbClr val="FF0000"/>
              </a:solidFill>
            </a:endParaRPr>
          </a:p>
        </p:txBody>
      </p:sp>
      <p:cxnSp>
        <p:nvCxnSpPr>
          <p:cNvPr id="74" name="直線單箭頭接點 73">
            <a:extLst>
              <a:ext uri="{FF2B5EF4-FFF2-40B4-BE49-F238E27FC236}">
                <a16:creationId xmlns:a16="http://schemas.microsoft.com/office/drawing/2014/main" id="{E159584B-70DC-4CAE-8DF0-C0F8994E89B4}"/>
              </a:ext>
            </a:extLst>
          </p:cNvPr>
          <p:cNvCxnSpPr>
            <a:cxnSpLocks/>
          </p:cNvCxnSpPr>
          <p:nvPr/>
        </p:nvCxnSpPr>
        <p:spPr>
          <a:xfrm>
            <a:off x="237489" y="1513366"/>
            <a:ext cx="0" cy="4964133"/>
          </a:xfrm>
          <a:prstGeom prst="straightConnector1">
            <a:avLst/>
          </a:prstGeom>
          <a:ln w="127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直線接點 74">
            <a:extLst>
              <a:ext uri="{FF2B5EF4-FFF2-40B4-BE49-F238E27FC236}">
                <a16:creationId xmlns:a16="http://schemas.microsoft.com/office/drawing/2014/main" id="{AAE7A78C-7758-4C3C-9D40-89DD258BDD71}"/>
              </a:ext>
            </a:extLst>
          </p:cNvPr>
          <p:cNvCxnSpPr>
            <a:cxnSpLocks/>
          </p:cNvCxnSpPr>
          <p:nvPr/>
        </p:nvCxnSpPr>
        <p:spPr>
          <a:xfrm flipH="1">
            <a:off x="153952" y="1512257"/>
            <a:ext cx="167074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直線接點 75">
            <a:extLst>
              <a:ext uri="{FF2B5EF4-FFF2-40B4-BE49-F238E27FC236}">
                <a16:creationId xmlns:a16="http://schemas.microsoft.com/office/drawing/2014/main" id="{AE338DC0-C15E-46E5-9791-0B73F04B78B5}"/>
              </a:ext>
            </a:extLst>
          </p:cNvPr>
          <p:cNvCxnSpPr>
            <a:cxnSpLocks/>
          </p:cNvCxnSpPr>
          <p:nvPr/>
        </p:nvCxnSpPr>
        <p:spPr>
          <a:xfrm flipH="1">
            <a:off x="153952" y="6493444"/>
            <a:ext cx="167074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7" name="文字方塊 76">
            <a:extLst>
              <a:ext uri="{FF2B5EF4-FFF2-40B4-BE49-F238E27FC236}">
                <a16:creationId xmlns:a16="http://schemas.microsoft.com/office/drawing/2014/main" id="{F80B7243-CEB0-436D-9F4D-EF5990CD1A5B}"/>
              </a:ext>
            </a:extLst>
          </p:cNvPr>
          <p:cNvSpPr txBox="1"/>
          <p:nvPr/>
        </p:nvSpPr>
        <p:spPr>
          <a:xfrm rot="16200000">
            <a:off x="-57247" y="3796542"/>
            <a:ext cx="450764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TW" sz="1200" b="1" dirty="0">
                <a:solidFill>
                  <a:srgbClr val="FF0000"/>
                </a:solidFill>
              </a:rPr>
              <a:t>??m</a:t>
            </a:r>
            <a:endParaRPr lang="zh-TW" altLang="en-US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387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 descr="毒物- 維基百科，自由的百科全書"/>
          <p:cNvSpPr>
            <a:spLocks noChangeAspect="1" noChangeArrowheads="1"/>
          </p:cNvSpPr>
          <p:nvPr/>
        </p:nvSpPr>
        <p:spPr bwMode="auto">
          <a:xfrm>
            <a:off x="-13684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27" name="圖片 26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26308" y1="31951" x2="74462" y2="32258"/>
                        <a14:foregroundMark x1="74462" y1="32258" x2="74154" y2="67281"/>
                        <a14:foregroundMark x1="73846" y1="67896" x2="26308" y2="68049"/>
                        <a14:foregroundMark x1="26000" y1="32719" x2="26154" y2="68510"/>
                        <a14:foregroundMark x1="28615" y1="64823" x2="69077" y2="41475"/>
                        <a14:foregroundMark x1="69385" y1="65591" x2="29692" y2="63748"/>
                        <a14:foregroundMark x1="68923" y1="43472" x2="68923" y2="65591"/>
                        <a14:foregroundMark x1="68462" y1="45469" x2="64000" y2="44393"/>
                        <a14:foregroundMark x1="34923" y1="64209" x2="49231" y2="52535"/>
                        <a14:foregroundMark x1="49385" y1="53456" x2="66769" y2="45008"/>
                        <a14:foregroundMark x1="48615" y1="53610" x2="69077" y2="54992"/>
                        <a14:foregroundMark x1="50462" y1="64670" x2="58462" y2="54531"/>
                        <a14:foregroundMark x1="48462" y1="52688" x2="29538" y2="41935"/>
                        <a14:foregroundMark x1="42615" y1="38556" x2="42000" y2="34869"/>
                        <a14:foregroundMark x1="42154" y1="35637" x2="56923" y2="35177"/>
                        <a14:foregroundMark x1="56923" y1="35177" x2="56000" y2="39017"/>
                        <a14:foregroundMark x1="42615" y1="39324" x2="56308" y2="39324"/>
                        <a14:foregroundMark x1="49231" y1="39631" x2="50000" y2="34869"/>
                        <a14:foregroundMark x1="49231" y1="39631" x2="41385" y2="36559"/>
                        <a14:foregroundMark x1="82154" y1="57450" x2="82154" y2="57450"/>
                        <a14:foregroundMark x1="60615" y1="24270" x2="60615" y2="24270"/>
                      </a14:backgroundRemoval>
                    </a14:imgEffect>
                  </a14:imgLayer>
                </a14:imgProps>
              </a:ext>
            </a:extLst>
          </a:blip>
          <a:srcRect l="26016" t="31785" r="25734" b="31886"/>
          <a:stretch/>
        </p:blipFill>
        <p:spPr>
          <a:xfrm>
            <a:off x="6450584" y="1627491"/>
            <a:ext cx="993058" cy="748864"/>
          </a:xfrm>
          <a:prstGeom prst="rect">
            <a:avLst/>
          </a:prstGeom>
        </p:spPr>
      </p:pic>
      <p:sp>
        <p:nvSpPr>
          <p:cNvPr id="28" name="文字方塊 27"/>
          <p:cNvSpPr txBox="1"/>
          <p:nvPr/>
        </p:nvSpPr>
        <p:spPr>
          <a:xfrm>
            <a:off x="703874" y="282811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圖案範本：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3" name="文字方塊 32"/>
          <p:cNvSpPr txBox="1"/>
          <p:nvPr/>
        </p:nvSpPr>
        <p:spPr>
          <a:xfrm>
            <a:off x="6478012" y="2492143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/>
              <a:t>急救箱</a:t>
            </a:r>
            <a:endParaRPr lang="en-US" altLang="zh-TW" sz="1400" dirty="0"/>
          </a:p>
        </p:txBody>
      </p:sp>
      <p:grpSp>
        <p:nvGrpSpPr>
          <p:cNvPr id="34" name="群組 33"/>
          <p:cNvGrpSpPr/>
          <p:nvPr/>
        </p:nvGrpSpPr>
        <p:grpSpPr>
          <a:xfrm>
            <a:off x="925936" y="4475853"/>
            <a:ext cx="601441" cy="1035226"/>
            <a:chOff x="2859518" y="4077650"/>
            <a:chExt cx="601441" cy="1035226"/>
          </a:xfrm>
        </p:grpSpPr>
        <p:sp>
          <p:nvSpPr>
            <p:cNvPr id="38" name="矩形 37"/>
            <p:cNvSpPr/>
            <p:nvPr/>
          </p:nvSpPr>
          <p:spPr>
            <a:xfrm>
              <a:off x="2859518" y="4077650"/>
              <a:ext cx="601441" cy="1035226"/>
            </a:xfrm>
            <a:prstGeom prst="rect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2911162" y="4196429"/>
              <a:ext cx="461665" cy="797669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zh-TW" altLang="en-US" b="1" dirty="0"/>
                <a:t>抽氣櫃</a:t>
              </a:r>
            </a:p>
          </p:txBody>
        </p:sp>
      </p:grpSp>
      <p:sp>
        <p:nvSpPr>
          <p:cNvPr id="40" name="文字方塊 39"/>
          <p:cNvSpPr txBox="1"/>
          <p:nvPr/>
        </p:nvSpPr>
        <p:spPr>
          <a:xfrm>
            <a:off x="762331" y="5537799"/>
            <a:ext cx="9817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/>
              <a:t>抽氣設備</a:t>
            </a:r>
            <a:endParaRPr lang="en-US" altLang="zh-TW" sz="1400" dirty="0"/>
          </a:p>
        </p:txBody>
      </p:sp>
      <p:grpSp>
        <p:nvGrpSpPr>
          <p:cNvPr id="44" name="群組 43"/>
          <p:cNvGrpSpPr/>
          <p:nvPr/>
        </p:nvGrpSpPr>
        <p:grpSpPr>
          <a:xfrm>
            <a:off x="3639113" y="4448965"/>
            <a:ext cx="601441" cy="1035226"/>
            <a:chOff x="1350472" y="2508074"/>
            <a:chExt cx="653049" cy="1042846"/>
          </a:xfrm>
          <a:solidFill>
            <a:schemeClr val="bg1">
              <a:lumMod val="75000"/>
            </a:schemeClr>
          </a:solidFill>
        </p:grpSpPr>
        <p:sp>
          <p:nvSpPr>
            <p:cNvPr id="45" name="矩形 44"/>
            <p:cNvSpPr/>
            <p:nvPr/>
          </p:nvSpPr>
          <p:spPr>
            <a:xfrm>
              <a:off x="1350472" y="2508074"/>
              <a:ext cx="653049" cy="104284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46" name="文字方塊 45"/>
            <p:cNvSpPr txBox="1"/>
            <p:nvPr/>
          </p:nvSpPr>
          <p:spPr>
            <a:xfrm>
              <a:off x="1406547" y="2627727"/>
              <a:ext cx="501279" cy="872840"/>
            </a:xfrm>
            <a:prstGeom prst="rect">
              <a:avLst/>
            </a:prstGeom>
            <a:grpFill/>
          </p:spPr>
          <p:txBody>
            <a:bodyPr vert="eaVert" wrap="square" rtlCol="0">
              <a:spAutoFit/>
            </a:bodyPr>
            <a:lstStyle/>
            <a:p>
              <a:r>
                <a:rPr lang="zh-TW" altLang="en-US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實驗桌</a:t>
              </a:r>
            </a:p>
          </p:txBody>
        </p:sp>
      </p:grpSp>
      <p:sp>
        <p:nvSpPr>
          <p:cNvPr id="47" name="文字方塊 46"/>
          <p:cNvSpPr txBox="1"/>
          <p:nvPr/>
        </p:nvSpPr>
        <p:spPr>
          <a:xfrm>
            <a:off x="3586473" y="5576460"/>
            <a:ext cx="116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/>
              <a:t>實驗桌</a:t>
            </a:r>
            <a:endParaRPr lang="en-US" altLang="zh-TW" sz="1400" dirty="0"/>
          </a:p>
        </p:txBody>
      </p:sp>
      <p:pic>
        <p:nvPicPr>
          <p:cNvPr id="1038" name="Picture 14" descr="灭火器_灭火器免费下载_高清PNG图片-90设计网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00" t="7200" r="26300" b="10000"/>
          <a:stretch/>
        </p:blipFill>
        <p:spPr bwMode="auto">
          <a:xfrm>
            <a:off x="6370364" y="4322652"/>
            <a:ext cx="660237" cy="1188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文字方塊 48"/>
          <p:cNvSpPr txBox="1"/>
          <p:nvPr/>
        </p:nvSpPr>
        <p:spPr>
          <a:xfrm>
            <a:off x="6357409" y="5586075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/>
              <a:t>滅火器</a:t>
            </a:r>
            <a:endParaRPr lang="en-US" altLang="zh-TW" sz="1400" dirty="0"/>
          </a:p>
        </p:txBody>
      </p:sp>
      <p:sp>
        <p:nvSpPr>
          <p:cNvPr id="52" name="文字方塊 51"/>
          <p:cNvSpPr txBox="1"/>
          <p:nvPr/>
        </p:nvSpPr>
        <p:spPr>
          <a:xfrm>
            <a:off x="7823555" y="3693860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/>
              <a:t>出入口</a:t>
            </a:r>
            <a:endParaRPr lang="en-US" altLang="zh-TW" sz="1400" dirty="0"/>
          </a:p>
        </p:txBody>
      </p:sp>
      <p:sp>
        <p:nvSpPr>
          <p:cNvPr id="53" name="矩形 52"/>
          <p:cNvSpPr/>
          <p:nvPr/>
        </p:nvSpPr>
        <p:spPr>
          <a:xfrm>
            <a:off x="7873155" y="3016128"/>
            <a:ext cx="625552" cy="450709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/>
              <a:t>門</a:t>
            </a:r>
          </a:p>
        </p:txBody>
      </p:sp>
      <p:sp>
        <p:nvSpPr>
          <p:cNvPr id="41" name="文字方塊 40"/>
          <p:cNvSpPr txBox="1"/>
          <p:nvPr/>
        </p:nvSpPr>
        <p:spPr>
          <a:xfrm>
            <a:off x="7261160" y="5542828"/>
            <a:ext cx="1644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/>
              <a:t>清單及安全資料表</a:t>
            </a:r>
            <a:endParaRPr lang="en-US" altLang="zh-TW" sz="1400" dirty="0"/>
          </a:p>
          <a:p>
            <a:pPr algn="ctr"/>
            <a:r>
              <a:rPr lang="en-US" altLang="zh-TW" sz="1400" dirty="0"/>
              <a:t>(SDS)</a:t>
            </a:r>
          </a:p>
        </p:txBody>
      </p:sp>
      <p:grpSp>
        <p:nvGrpSpPr>
          <p:cNvPr id="42" name="群組 41"/>
          <p:cNvGrpSpPr/>
          <p:nvPr/>
        </p:nvGrpSpPr>
        <p:grpSpPr>
          <a:xfrm>
            <a:off x="7819387" y="4642319"/>
            <a:ext cx="528106" cy="702294"/>
            <a:chOff x="4571837" y="2909455"/>
            <a:chExt cx="711363" cy="1005939"/>
          </a:xfrm>
        </p:grpSpPr>
        <p:pic>
          <p:nvPicPr>
            <p:cNvPr id="48" name="Picture 2" descr="上海芮孚实业有限公司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61" t="20279" r="12976"/>
            <a:stretch/>
          </p:blipFill>
          <p:spPr bwMode="auto">
            <a:xfrm>
              <a:off x="4572000" y="2909455"/>
              <a:ext cx="711200" cy="10059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0" name="矩形 49"/>
            <p:cNvSpPr/>
            <p:nvPr/>
          </p:nvSpPr>
          <p:spPr>
            <a:xfrm>
              <a:off x="4571837" y="2909455"/>
              <a:ext cx="87038" cy="686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>
                <a:noFill/>
              </a:endParaRPr>
            </a:p>
          </p:txBody>
        </p:sp>
      </p:grpSp>
      <p:grpSp>
        <p:nvGrpSpPr>
          <p:cNvPr id="51" name="群組 50">
            <a:extLst>
              <a:ext uri="{FF2B5EF4-FFF2-40B4-BE49-F238E27FC236}">
                <a16:creationId xmlns:a16="http://schemas.microsoft.com/office/drawing/2014/main" id="{0B350865-6843-4AF2-8B81-3F29690B0DAE}"/>
              </a:ext>
            </a:extLst>
          </p:cNvPr>
          <p:cNvGrpSpPr/>
          <p:nvPr/>
        </p:nvGrpSpPr>
        <p:grpSpPr>
          <a:xfrm>
            <a:off x="2287903" y="4462909"/>
            <a:ext cx="601441" cy="1035226"/>
            <a:chOff x="2859518" y="4077650"/>
            <a:chExt cx="601441" cy="1035226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54" name="矩形 53">
              <a:extLst>
                <a:ext uri="{FF2B5EF4-FFF2-40B4-BE49-F238E27FC236}">
                  <a16:creationId xmlns:a16="http://schemas.microsoft.com/office/drawing/2014/main" id="{ACB89C21-BBFA-4D58-8E21-1F5CEC7E770F}"/>
                </a:ext>
              </a:extLst>
            </p:cNvPr>
            <p:cNvSpPr/>
            <p:nvPr/>
          </p:nvSpPr>
          <p:spPr>
            <a:xfrm>
              <a:off x="2859518" y="4077650"/>
              <a:ext cx="601441" cy="1035226"/>
            </a:xfrm>
            <a:prstGeom prst="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5" name="文字方塊 54">
              <a:extLst>
                <a:ext uri="{FF2B5EF4-FFF2-40B4-BE49-F238E27FC236}">
                  <a16:creationId xmlns:a16="http://schemas.microsoft.com/office/drawing/2014/main" id="{CBB81E97-938A-4DD5-B244-87C5147B7CC3}"/>
                </a:ext>
              </a:extLst>
            </p:cNvPr>
            <p:cNvSpPr txBox="1"/>
            <p:nvPr/>
          </p:nvSpPr>
          <p:spPr>
            <a:xfrm>
              <a:off x="2972717" y="4196429"/>
              <a:ext cx="400110" cy="797669"/>
            </a:xfrm>
            <a:prstGeom prst="rect">
              <a:avLst/>
            </a:prstGeom>
            <a:grpFill/>
            <a:ln>
              <a:noFill/>
            </a:ln>
          </p:spPr>
          <p:txBody>
            <a:bodyPr vert="eaVert" wrap="square" rtlCol="0">
              <a:spAutoFit/>
            </a:bodyPr>
            <a:lstStyle/>
            <a:p>
              <a:r>
                <a:rPr lang="zh-TW" altLang="en-US" sz="1400" b="1" dirty="0"/>
                <a:t>緊急沖淋</a:t>
              </a:r>
            </a:p>
          </p:txBody>
        </p:sp>
      </p:grpSp>
      <p:sp>
        <p:nvSpPr>
          <p:cNvPr id="56" name="文字方塊 55">
            <a:extLst>
              <a:ext uri="{FF2B5EF4-FFF2-40B4-BE49-F238E27FC236}">
                <a16:creationId xmlns:a16="http://schemas.microsoft.com/office/drawing/2014/main" id="{0EA39515-3B58-4FD3-A133-E3D4D3067BE5}"/>
              </a:ext>
            </a:extLst>
          </p:cNvPr>
          <p:cNvSpPr txBox="1"/>
          <p:nvPr/>
        </p:nvSpPr>
        <p:spPr>
          <a:xfrm>
            <a:off x="2101908" y="5537799"/>
            <a:ext cx="9734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/>
              <a:t>緊急沖淋</a:t>
            </a:r>
            <a:endParaRPr lang="en-US" altLang="zh-TW" sz="1400" dirty="0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73D94071-EDD5-4068-91DE-2DDAB2767E1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308" y="1451097"/>
            <a:ext cx="792000" cy="792000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1CDB6214-6F45-4143-B600-46E96D9F7C1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3657" y="1451097"/>
            <a:ext cx="792000" cy="792000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9850BF7D-1E56-4F49-8372-03333A0507A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023" y="1436877"/>
            <a:ext cx="792000" cy="792000"/>
          </a:xfrm>
          <a:prstGeom prst="rect">
            <a:avLst/>
          </a:prstGeom>
        </p:spPr>
      </p:pic>
      <p:pic>
        <p:nvPicPr>
          <p:cNvPr id="13" name="圖片 12">
            <a:extLst>
              <a:ext uri="{FF2B5EF4-FFF2-40B4-BE49-F238E27FC236}">
                <a16:creationId xmlns:a16="http://schemas.microsoft.com/office/drawing/2014/main" id="{4AB485D8-4802-4B5E-96AC-EE04AC3BC6B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6479" y="1436877"/>
            <a:ext cx="792000" cy="792000"/>
          </a:xfrm>
          <a:prstGeom prst="rect">
            <a:avLst/>
          </a:prstGeom>
        </p:spPr>
      </p:pic>
      <p:pic>
        <p:nvPicPr>
          <p:cNvPr id="17" name="圖片 16">
            <a:extLst>
              <a:ext uri="{FF2B5EF4-FFF2-40B4-BE49-F238E27FC236}">
                <a16:creationId xmlns:a16="http://schemas.microsoft.com/office/drawing/2014/main" id="{22FAEF3E-4FFF-4EE2-9B4D-3D2D9E3B03F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2049" y="1458445"/>
            <a:ext cx="792000" cy="792000"/>
          </a:xfrm>
          <a:prstGeom prst="rect">
            <a:avLst/>
          </a:prstGeom>
        </p:spPr>
      </p:pic>
      <p:pic>
        <p:nvPicPr>
          <p:cNvPr id="20" name="圖片 19">
            <a:extLst>
              <a:ext uri="{FF2B5EF4-FFF2-40B4-BE49-F238E27FC236}">
                <a16:creationId xmlns:a16="http://schemas.microsoft.com/office/drawing/2014/main" id="{C819BDA5-DDB0-4803-B875-3A18F4444C0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6479" y="2768176"/>
            <a:ext cx="792000" cy="792000"/>
          </a:xfrm>
          <a:prstGeom prst="rect">
            <a:avLst/>
          </a:prstGeom>
        </p:spPr>
      </p:pic>
      <p:pic>
        <p:nvPicPr>
          <p:cNvPr id="26" name="圖片 25">
            <a:extLst>
              <a:ext uri="{FF2B5EF4-FFF2-40B4-BE49-F238E27FC236}">
                <a16:creationId xmlns:a16="http://schemas.microsoft.com/office/drawing/2014/main" id="{92349A0F-D8C0-439F-816E-E0FF2EE3CB6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023" y="2768176"/>
            <a:ext cx="792000" cy="792000"/>
          </a:xfrm>
          <a:prstGeom prst="rect">
            <a:avLst/>
          </a:prstGeom>
        </p:spPr>
      </p:pic>
      <p:pic>
        <p:nvPicPr>
          <p:cNvPr id="35" name="圖片 34">
            <a:extLst>
              <a:ext uri="{FF2B5EF4-FFF2-40B4-BE49-F238E27FC236}">
                <a16:creationId xmlns:a16="http://schemas.microsoft.com/office/drawing/2014/main" id="{DDD16CD3-9B0D-4511-8932-937FEEF29762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903" y="2768176"/>
            <a:ext cx="792000" cy="792000"/>
          </a:xfrm>
          <a:prstGeom prst="rect">
            <a:avLst/>
          </a:prstGeom>
        </p:spPr>
      </p:pic>
      <p:pic>
        <p:nvPicPr>
          <p:cNvPr id="57" name="圖片 56">
            <a:extLst>
              <a:ext uri="{FF2B5EF4-FFF2-40B4-BE49-F238E27FC236}">
                <a16:creationId xmlns:a16="http://schemas.microsoft.com/office/drawing/2014/main" id="{4BDAAA24-A992-4437-A08B-06C395947E46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412" y="2780182"/>
            <a:ext cx="792000" cy="792000"/>
          </a:xfrm>
          <a:prstGeom prst="rect">
            <a:avLst/>
          </a:prstGeom>
        </p:spPr>
      </p:pic>
      <p:sp>
        <p:nvSpPr>
          <p:cNvPr id="62" name="文字方塊 61">
            <a:extLst>
              <a:ext uri="{FF2B5EF4-FFF2-40B4-BE49-F238E27FC236}">
                <a16:creationId xmlns:a16="http://schemas.microsoft.com/office/drawing/2014/main" id="{681C2B79-B7A4-4B9E-A40B-213E14C8887E}"/>
              </a:ext>
            </a:extLst>
          </p:cNvPr>
          <p:cNvSpPr txBox="1"/>
          <p:nvPr/>
        </p:nvSpPr>
        <p:spPr>
          <a:xfrm>
            <a:off x="762331" y="2321153"/>
            <a:ext cx="9817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/>
              <a:t>GHS-</a:t>
            </a:r>
            <a:r>
              <a:rPr lang="zh-TW" altLang="en-US" sz="1400" dirty="0"/>
              <a:t>火焰</a:t>
            </a:r>
            <a:endParaRPr lang="en-US" altLang="zh-TW" sz="1400" dirty="0"/>
          </a:p>
        </p:txBody>
      </p:sp>
      <p:sp>
        <p:nvSpPr>
          <p:cNvPr id="63" name="文字方塊 62">
            <a:extLst>
              <a:ext uri="{FF2B5EF4-FFF2-40B4-BE49-F238E27FC236}">
                <a16:creationId xmlns:a16="http://schemas.microsoft.com/office/drawing/2014/main" id="{C3B8924F-599B-467A-BEEE-6F9468603E74}"/>
              </a:ext>
            </a:extLst>
          </p:cNvPr>
          <p:cNvSpPr txBox="1"/>
          <p:nvPr/>
        </p:nvSpPr>
        <p:spPr>
          <a:xfrm>
            <a:off x="1797028" y="2325406"/>
            <a:ext cx="9817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/>
              <a:t>GHS-</a:t>
            </a:r>
            <a:r>
              <a:rPr lang="zh-TW" altLang="en-US" sz="1400" dirty="0"/>
              <a:t>爆炸</a:t>
            </a:r>
            <a:endParaRPr lang="en-US" altLang="zh-TW" sz="1400" dirty="0"/>
          </a:p>
        </p:txBody>
      </p:sp>
      <p:sp>
        <p:nvSpPr>
          <p:cNvPr id="64" name="文字方塊 63">
            <a:extLst>
              <a:ext uri="{FF2B5EF4-FFF2-40B4-BE49-F238E27FC236}">
                <a16:creationId xmlns:a16="http://schemas.microsoft.com/office/drawing/2014/main" id="{265F7F4A-D7F8-49B6-AE1C-99F8DD25E72E}"/>
              </a:ext>
            </a:extLst>
          </p:cNvPr>
          <p:cNvSpPr txBox="1"/>
          <p:nvPr/>
        </p:nvSpPr>
        <p:spPr>
          <a:xfrm>
            <a:off x="2709055" y="2326219"/>
            <a:ext cx="1288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/>
              <a:t>GHS-</a:t>
            </a:r>
            <a:r>
              <a:rPr lang="zh-TW" altLang="en-US" sz="1400" dirty="0"/>
              <a:t>氣體鋼瓶</a:t>
            </a:r>
            <a:endParaRPr lang="en-US" altLang="zh-TW" sz="1400" dirty="0"/>
          </a:p>
        </p:txBody>
      </p:sp>
      <p:sp>
        <p:nvSpPr>
          <p:cNvPr id="65" name="文字方塊 64">
            <a:extLst>
              <a:ext uri="{FF2B5EF4-FFF2-40B4-BE49-F238E27FC236}">
                <a16:creationId xmlns:a16="http://schemas.microsoft.com/office/drawing/2014/main" id="{84027F98-CA5D-4DE8-9365-6E5683F30CCE}"/>
              </a:ext>
            </a:extLst>
          </p:cNvPr>
          <p:cNvSpPr txBox="1"/>
          <p:nvPr/>
        </p:nvSpPr>
        <p:spPr>
          <a:xfrm>
            <a:off x="3929359" y="2330522"/>
            <a:ext cx="13282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/>
              <a:t>GHS-</a:t>
            </a:r>
            <a:r>
              <a:rPr lang="zh-TW" altLang="en-US" sz="1400" dirty="0"/>
              <a:t>健康危害</a:t>
            </a:r>
            <a:endParaRPr lang="en-US" altLang="zh-TW" sz="1400" dirty="0"/>
          </a:p>
        </p:txBody>
      </p:sp>
      <p:sp>
        <p:nvSpPr>
          <p:cNvPr id="66" name="文字方塊 65">
            <a:extLst>
              <a:ext uri="{FF2B5EF4-FFF2-40B4-BE49-F238E27FC236}">
                <a16:creationId xmlns:a16="http://schemas.microsoft.com/office/drawing/2014/main" id="{5A9A2516-C028-4C94-AF02-DF9B3F8291A4}"/>
              </a:ext>
            </a:extLst>
          </p:cNvPr>
          <p:cNvSpPr txBox="1"/>
          <p:nvPr/>
        </p:nvSpPr>
        <p:spPr>
          <a:xfrm>
            <a:off x="762331" y="3689679"/>
            <a:ext cx="9817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/>
              <a:t>GHS-</a:t>
            </a:r>
            <a:r>
              <a:rPr lang="zh-TW" altLang="en-US" sz="1400" dirty="0"/>
              <a:t>警告</a:t>
            </a:r>
            <a:endParaRPr lang="en-US" altLang="zh-TW" sz="1400" dirty="0"/>
          </a:p>
        </p:txBody>
      </p:sp>
      <p:sp>
        <p:nvSpPr>
          <p:cNvPr id="67" name="文字方塊 66">
            <a:extLst>
              <a:ext uri="{FF2B5EF4-FFF2-40B4-BE49-F238E27FC236}">
                <a16:creationId xmlns:a16="http://schemas.microsoft.com/office/drawing/2014/main" id="{F3490EA2-5B35-41D5-A271-E4CB7B9DB5C8}"/>
              </a:ext>
            </a:extLst>
          </p:cNvPr>
          <p:cNvSpPr txBox="1"/>
          <p:nvPr/>
        </p:nvSpPr>
        <p:spPr>
          <a:xfrm>
            <a:off x="1844457" y="3682693"/>
            <a:ext cx="9817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/>
              <a:t>GHS-</a:t>
            </a:r>
            <a:r>
              <a:rPr lang="zh-TW" altLang="en-US" sz="1400" dirty="0"/>
              <a:t>環境</a:t>
            </a:r>
            <a:endParaRPr lang="en-US" altLang="zh-TW" sz="1400" dirty="0"/>
          </a:p>
        </p:txBody>
      </p:sp>
      <p:sp>
        <p:nvSpPr>
          <p:cNvPr id="68" name="文字方塊 67">
            <a:extLst>
              <a:ext uri="{FF2B5EF4-FFF2-40B4-BE49-F238E27FC236}">
                <a16:creationId xmlns:a16="http://schemas.microsoft.com/office/drawing/2014/main" id="{D6ABD54A-D147-4245-8C68-9B2616BBE0AF}"/>
              </a:ext>
            </a:extLst>
          </p:cNvPr>
          <p:cNvSpPr txBox="1"/>
          <p:nvPr/>
        </p:nvSpPr>
        <p:spPr>
          <a:xfrm>
            <a:off x="2993863" y="3682693"/>
            <a:ext cx="9817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/>
              <a:t>GHS-</a:t>
            </a:r>
            <a:r>
              <a:rPr lang="zh-TW" altLang="en-US" sz="1400" dirty="0"/>
              <a:t>毒性</a:t>
            </a:r>
            <a:endParaRPr lang="en-US" altLang="zh-TW" sz="1400" dirty="0"/>
          </a:p>
        </p:txBody>
      </p:sp>
      <p:sp>
        <p:nvSpPr>
          <p:cNvPr id="69" name="文字方塊 68">
            <a:extLst>
              <a:ext uri="{FF2B5EF4-FFF2-40B4-BE49-F238E27FC236}">
                <a16:creationId xmlns:a16="http://schemas.microsoft.com/office/drawing/2014/main" id="{17F70459-CBAA-4C8D-9222-4A043B6D492E}"/>
              </a:ext>
            </a:extLst>
          </p:cNvPr>
          <p:cNvSpPr txBox="1"/>
          <p:nvPr/>
        </p:nvSpPr>
        <p:spPr>
          <a:xfrm>
            <a:off x="4081125" y="3689679"/>
            <a:ext cx="9817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/>
              <a:t>GHS-</a:t>
            </a:r>
            <a:r>
              <a:rPr lang="zh-TW" altLang="en-US" sz="1400" dirty="0"/>
              <a:t>腐蝕</a:t>
            </a:r>
            <a:endParaRPr lang="en-US" altLang="zh-TW" sz="1400" dirty="0"/>
          </a:p>
        </p:txBody>
      </p:sp>
      <p:sp>
        <p:nvSpPr>
          <p:cNvPr id="70" name="文字方塊 69">
            <a:extLst>
              <a:ext uri="{FF2B5EF4-FFF2-40B4-BE49-F238E27FC236}">
                <a16:creationId xmlns:a16="http://schemas.microsoft.com/office/drawing/2014/main" id="{D5FACB43-2911-4160-A957-2D526CE3ACBA}"/>
              </a:ext>
            </a:extLst>
          </p:cNvPr>
          <p:cNvSpPr txBox="1"/>
          <p:nvPr/>
        </p:nvSpPr>
        <p:spPr>
          <a:xfrm>
            <a:off x="5186416" y="2319871"/>
            <a:ext cx="11692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/>
              <a:t>GHS-</a:t>
            </a:r>
            <a:r>
              <a:rPr lang="zh-TW" altLang="en-US" sz="1400" dirty="0"/>
              <a:t>氧化性</a:t>
            </a:r>
            <a:endParaRPr lang="en-US" altLang="zh-TW" sz="1400" dirty="0"/>
          </a:p>
        </p:txBody>
      </p:sp>
      <p:pic>
        <p:nvPicPr>
          <p:cNvPr id="59" name="圖片 58">
            <a:extLst>
              <a:ext uri="{FF2B5EF4-FFF2-40B4-BE49-F238E27FC236}">
                <a16:creationId xmlns:a16="http://schemas.microsoft.com/office/drawing/2014/main" id="{AFC98F2F-FE0A-4EB0-8E2E-035A19174E2C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601" y="2814505"/>
            <a:ext cx="792661" cy="792000"/>
          </a:xfrm>
          <a:prstGeom prst="rect">
            <a:avLst/>
          </a:prstGeom>
        </p:spPr>
      </p:pic>
      <p:sp>
        <p:nvSpPr>
          <p:cNvPr id="73" name="文字方塊 72">
            <a:extLst>
              <a:ext uri="{FF2B5EF4-FFF2-40B4-BE49-F238E27FC236}">
                <a16:creationId xmlns:a16="http://schemas.microsoft.com/office/drawing/2014/main" id="{840C0C6C-06D3-4467-BBC0-BC56DEC703D4}"/>
              </a:ext>
            </a:extLst>
          </p:cNvPr>
          <p:cNvSpPr txBox="1"/>
          <p:nvPr/>
        </p:nvSpPr>
        <p:spPr>
          <a:xfrm>
            <a:off x="5263261" y="3689679"/>
            <a:ext cx="9817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/>
              <a:t>輻射設備</a:t>
            </a:r>
            <a:endParaRPr lang="en-US" altLang="zh-TW" sz="1400" dirty="0"/>
          </a:p>
        </p:txBody>
      </p:sp>
      <p:pic>
        <p:nvPicPr>
          <p:cNvPr id="61" name="圖片 60">
            <a:extLst>
              <a:ext uri="{FF2B5EF4-FFF2-40B4-BE49-F238E27FC236}">
                <a16:creationId xmlns:a16="http://schemas.microsoft.com/office/drawing/2014/main" id="{841CDBA0-A2D0-429E-B7DE-DBBE8FB7A9F3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4305" y="1030197"/>
            <a:ext cx="1376795" cy="1376795"/>
          </a:xfrm>
          <a:prstGeom prst="rect">
            <a:avLst/>
          </a:prstGeom>
        </p:spPr>
      </p:pic>
      <p:sp>
        <p:nvSpPr>
          <p:cNvPr id="76" name="文字方塊 75">
            <a:extLst>
              <a:ext uri="{FF2B5EF4-FFF2-40B4-BE49-F238E27FC236}">
                <a16:creationId xmlns:a16="http://schemas.microsoft.com/office/drawing/2014/main" id="{617D1532-DE6E-4CDA-BD6D-FD980956B1C7}"/>
              </a:ext>
            </a:extLst>
          </p:cNvPr>
          <p:cNvSpPr txBox="1"/>
          <p:nvPr/>
        </p:nvSpPr>
        <p:spPr>
          <a:xfrm>
            <a:off x="7732617" y="2500748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/>
              <a:t>指北標示</a:t>
            </a:r>
            <a:endParaRPr lang="en-US" altLang="zh-TW" sz="1400" dirty="0"/>
          </a:p>
        </p:txBody>
      </p:sp>
      <p:cxnSp>
        <p:nvCxnSpPr>
          <p:cNvPr id="77" name="直線單箭頭接點 76">
            <a:extLst>
              <a:ext uri="{FF2B5EF4-FFF2-40B4-BE49-F238E27FC236}">
                <a16:creationId xmlns:a16="http://schemas.microsoft.com/office/drawing/2014/main" id="{A53284C8-FDD5-4108-A4DC-8700F5DE829C}"/>
              </a:ext>
            </a:extLst>
          </p:cNvPr>
          <p:cNvCxnSpPr>
            <a:cxnSpLocks/>
          </p:cNvCxnSpPr>
          <p:nvPr/>
        </p:nvCxnSpPr>
        <p:spPr>
          <a:xfrm>
            <a:off x="6718235" y="3330885"/>
            <a:ext cx="53694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文字方塊 77">
            <a:extLst>
              <a:ext uri="{FF2B5EF4-FFF2-40B4-BE49-F238E27FC236}">
                <a16:creationId xmlns:a16="http://schemas.microsoft.com/office/drawing/2014/main" id="{0F92179D-DF5E-41DE-8E42-A875BE30AC81}"/>
              </a:ext>
            </a:extLst>
          </p:cNvPr>
          <p:cNvSpPr txBox="1"/>
          <p:nvPr/>
        </p:nvSpPr>
        <p:spPr>
          <a:xfrm>
            <a:off x="6472843" y="3668348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/>
              <a:t>逃生路線</a:t>
            </a:r>
            <a:endParaRPr lang="en-US" altLang="zh-TW" sz="1400" dirty="0"/>
          </a:p>
        </p:txBody>
      </p:sp>
      <p:grpSp>
        <p:nvGrpSpPr>
          <p:cNvPr id="58" name="群組 57">
            <a:extLst>
              <a:ext uri="{FF2B5EF4-FFF2-40B4-BE49-F238E27FC236}">
                <a16:creationId xmlns:a16="http://schemas.microsoft.com/office/drawing/2014/main" id="{497891DA-4835-4ADE-A846-6DF6827DA68A}"/>
              </a:ext>
            </a:extLst>
          </p:cNvPr>
          <p:cNvGrpSpPr/>
          <p:nvPr/>
        </p:nvGrpSpPr>
        <p:grpSpPr>
          <a:xfrm>
            <a:off x="5052490" y="4463630"/>
            <a:ext cx="601441" cy="1035226"/>
            <a:chOff x="1350472" y="2508074"/>
            <a:chExt cx="653049" cy="1042846"/>
          </a:xfrm>
          <a:solidFill>
            <a:schemeClr val="bg1"/>
          </a:solidFill>
        </p:grpSpPr>
        <p:sp>
          <p:nvSpPr>
            <p:cNvPr id="60" name="矩形 59">
              <a:extLst>
                <a:ext uri="{FF2B5EF4-FFF2-40B4-BE49-F238E27FC236}">
                  <a16:creationId xmlns:a16="http://schemas.microsoft.com/office/drawing/2014/main" id="{DD0FAC2C-D781-48F4-912D-7AFC7BFB0D41}"/>
                </a:ext>
              </a:extLst>
            </p:cNvPr>
            <p:cNvSpPr/>
            <p:nvPr/>
          </p:nvSpPr>
          <p:spPr>
            <a:xfrm>
              <a:off x="1350472" y="2508074"/>
              <a:ext cx="653049" cy="104284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endParaRPr lang="zh-TW" altLang="en-US">
                <a:solidFill>
                  <a:schemeClr val="bg1"/>
                </a:solidFill>
              </a:endParaRPr>
            </a:p>
          </p:txBody>
        </p:sp>
        <p:sp>
          <p:nvSpPr>
            <p:cNvPr id="71" name="文字方塊 70">
              <a:extLst>
                <a:ext uri="{FF2B5EF4-FFF2-40B4-BE49-F238E27FC236}">
                  <a16:creationId xmlns:a16="http://schemas.microsoft.com/office/drawing/2014/main" id="{290A99A6-747D-4BE1-866F-38810A59A8D0}"/>
                </a:ext>
              </a:extLst>
            </p:cNvPr>
            <p:cNvSpPr txBox="1"/>
            <p:nvPr/>
          </p:nvSpPr>
          <p:spPr>
            <a:xfrm>
              <a:off x="1406547" y="2627727"/>
              <a:ext cx="501279" cy="872840"/>
            </a:xfrm>
            <a:prstGeom prst="rect">
              <a:avLst/>
            </a:prstGeom>
            <a:grpFill/>
          </p:spPr>
          <p:txBody>
            <a:bodyPr vert="eaVert" wrap="square" rtlCol="0">
              <a:spAutoFit/>
            </a:bodyPr>
            <a:lstStyle/>
            <a:p>
              <a:r>
                <a:rPr lang="zh-TW" altLang="en-US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藥品櫃</a:t>
              </a:r>
            </a:p>
          </p:txBody>
        </p:sp>
      </p:grpSp>
      <p:sp>
        <p:nvSpPr>
          <p:cNvPr id="72" name="文字方塊 71">
            <a:extLst>
              <a:ext uri="{FF2B5EF4-FFF2-40B4-BE49-F238E27FC236}">
                <a16:creationId xmlns:a16="http://schemas.microsoft.com/office/drawing/2014/main" id="{ABA5EA43-BED1-4D9B-9F75-1279CB21998C}"/>
              </a:ext>
            </a:extLst>
          </p:cNvPr>
          <p:cNvSpPr txBox="1"/>
          <p:nvPr/>
        </p:nvSpPr>
        <p:spPr>
          <a:xfrm>
            <a:off x="4973328" y="5586075"/>
            <a:ext cx="7232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/>
              <a:t>藥品櫃</a:t>
            </a:r>
            <a:endParaRPr lang="en-US" altLang="zh-TW" sz="1400" dirty="0"/>
          </a:p>
        </p:txBody>
      </p:sp>
    </p:spTree>
    <p:extLst>
      <p:ext uri="{BB962C8B-B14F-4D97-AF65-F5344CB8AC3E}">
        <p14:creationId xmlns:p14="http://schemas.microsoft.com/office/powerpoint/2010/main" val="3376056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5281</TotalTime>
  <Words>329</Words>
  <Application>Microsoft Office PowerPoint</Application>
  <PresentationFormat>如螢幕大小 (4:3)</PresentationFormat>
  <Paragraphs>94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2" baseType="lpstr"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實驗室平面配置圖繪製說明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[義守大學]勞安室衛生組李漢杰</cp:lastModifiedBy>
  <cp:revision>72</cp:revision>
  <dcterms:created xsi:type="dcterms:W3CDTF">2020-03-18T02:53:48Z</dcterms:created>
  <dcterms:modified xsi:type="dcterms:W3CDTF">2025-07-09T01:29:40Z</dcterms:modified>
</cp:coreProperties>
</file>